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88" r:id="rId2"/>
    <p:sldId id="593" r:id="rId3"/>
    <p:sldId id="666" r:id="rId4"/>
    <p:sldId id="667" r:id="rId5"/>
    <p:sldId id="668" r:id="rId6"/>
    <p:sldId id="669" r:id="rId7"/>
    <p:sldId id="670" r:id="rId8"/>
    <p:sldId id="671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59" r:id="rId26"/>
    <p:sldId id="689" r:id="rId27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A BASURTO PRECIADO" initials="MPBP" lastIdx="42" clrIdx="0">
    <p:extLst/>
  </p:cmAuthor>
  <p:cmAuthor id="2" name="ANNIE CONSTANZA CHUMPITAZ TORRES" initials="ACT" lastIdx="7" clrIdx="1">
    <p:extLst>
      <p:ext uri="{19B8F6BF-5375-455C-9EA6-DF929625EA0E}">
        <p15:presenceInfo xmlns:p15="http://schemas.microsoft.com/office/powerpoint/2012/main" userId="ANNIE CONSTANZA CHUMPITAZ TORRES" providerId="None"/>
      </p:ext>
    </p:extLst>
  </p:cmAuthor>
  <p:cmAuthor id="3" name="LUIS EDUARDO JOSE SAN MARTIN ALEGRIA" initials="LEJSMA" lastIdx="7" clrIdx="2">
    <p:extLst>
      <p:ext uri="{19B8F6BF-5375-455C-9EA6-DF929625EA0E}">
        <p15:presenceInfo xmlns:p15="http://schemas.microsoft.com/office/powerpoint/2012/main" userId="S-1-5-21-1280482202-4056878361-557001864-76923" providerId="AD"/>
      </p:ext>
    </p:extLst>
  </p:cmAuthor>
  <p:cmAuthor id="4" name="SANDRA FABIOLA CACERES PAURINOTTO" initials="SFCP" lastIdx="8" clrIdx="3">
    <p:extLst>
      <p:ext uri="{19B8F6BF-5375-455C-9EA6-DF929625EA0E}">
        <p15:presenceInfo xmlns:p15="http://schemas.microsoft.com/office/powerpoint/2012/main" userId="S-1-5-21-1280482202-4056878361-557001864-50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8C0E4"/>
    <a:srgbClr val="FFCCCC"/>
    <a:srgbClr val="CC6600"/>
    <a:srgbClr val="B3523F"/>
    <a:srgbClr val="AB3A1C"/>
    <a:srgbClr val="FE7272"/>
    <a:srgbClr val="FF7C80"/>
    <a:srgbClr val="1F4E79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8" autoAdjust="0"/>
    <p:restoredTop sz="94049" autoAdjust="0"/>
  </p:normalViewPr>
  <p:slideViewPr>
    <p:cSldViewPr snapToGrid="0">
      <p:cViewPr varScale="1">
        <p:scale>
          <a:sx n="98" d="100"/>
          <a:sy n="98" d="100"/>
        </p:scale>
        <p:origin x="96" y="28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t>20/03/2019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20/03/2019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0" tIns="46266" rIns="92530" bIns="4626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4"/>
          </a:xfrm>
          <a:prstGeom prst="rect">
            <a:avLst/>
          </a:prstGeom>
        </p:spPr>
        <p:txBody>
          <a:bodyPr vert="horz" lIns="92530" tIns="46266" rIns="92530" bIns="462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A25-077B-4DC0-AD87-20830E34251F}" type="datetime1">
              <a:rPr lang="es-PE" smtClean="0"/>
              <a:t>20/03/2019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E24F-7A7B-4425-BBC1-3D901A884916}" type="datetime1">
              <a:rPr lang="es-PE" smtClean="0"/>
              <a:t>20/03/2019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CB9-6DBD-4CA8-9191-028586E408BD}" type="datetime1">
              <a:rPr lang="es-PE" smtClean="0"/>
              <a:t>20/03/2019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1E17-8748-4A5E-ADF7-3D333327E1E5}" type="datetime1">
              <a:rPr lang="es-PE" smtClean="0"/>
              <a:t>20/03/2019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0D9-C42E-46CF-9864-4974FBE8D96D}" type="datetime1">
              <a:rPr lang="es-PE" smtClean="0"/>
              <a:t>20/03/2019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C1F1-74CD-45BF-A3CF-7311D9175DFD}" type="datetime1">
              <a:rPr lang="es-PE" smtClean="0"/>
              <a:t>20/03/2019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C39D-A4DB-4960-8E0B-F261444340FA}" type="datetime1">
              <a:rPr lang="es-PE" smtClean="0"/>
              <a:t>20/03/2019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2E0-B394-469A-8FE8-04D3B7C388E0}" type="datetime1">
              <a:rPr lang="es-PE" smtClean="0"/>
              <a:t>20/03/2019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037-434C-4786-A553-4F8568D0C669}" type="datetime1">
              <a:rPr lang="es-PE" smtClean="0"/>
              <a:t>20/03/2019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AFE-9CC3-49F8-B6A9-ACA3D1789B60}" type="datetime1">
              <a:rPr lang="es-PE" smtClean="0"/>
              <a:t>20/03/2019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2570-A015-4732-AFC3-267919D23706}" type="datetime1">
              <a:rPr lang="es-PE" smtClean="0"/>
              <a:t>20/03/2019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FB58-30AC-484D-B21A-1708B68C62CD}" type="datetime1">
              <a:rPr lang="es-PE" smtClean="0"/>
              <a:t>20/03/2019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hyperlink" Target="https://drive.google.com/open?id=1_9ZD4SIpcamUoMS-_gtoo9CewfcgVy4G" TargetMode="External"/><Relationship Id="rId10" Type="http://schemas.openxmlformats.org/officeDocument/2006/relationships/image" Target="../media/image41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ugarciam@gmail.com" TargetMode="External"/><Relationship Id="rId2" Type="http://schemas.openxmlformats.org/officeDocument/2006/relationships/hyperlink" Target="mailto:julgarcia@minedu.gob.p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0" Type="http://schemas.openxmlformats.org/officeDocument/2006/relationships/image" Target="../media/image24.pn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1856504"/>
            <a:ext cx="1007113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200" b="1">
                <a:solidFill>
                  <a:srgbClr val="C00000"/>
                </a:solidFill>
              </a:defRPr>
            </a:lvl1pPr>
          </a:lstStyle>
          <a:p>
            <a:r>
              <a:rPr lang="es-PE" sz="4800" dirty="0"/>
              <a:t>Registro de Instituciones Educativas</a:t>
            </a:r>
          </a:p>
          <a:p>
            <a:r>
              <a:rPr lang="es-PE" b="0" dirty="0"/>
              <a:t>Unidad de Estadística - OSEE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361514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9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3"/>
            <a:ext cx="121920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4194"/>
            <a:ext cx="7222435" cy="6044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b="1" dirty="0"/>
              <a:t>Parte 1: Antecedentes</a:t>
            </a:r>
          </a:p>
          <a:p>
            <a:pPr algn="just"/>
            <a:r>
              <a:rPr lang="es-PE" sz="3000" dirty="0"/>
              <a:t>Mención a la base legal</a:t>
            </a:r>
          </a:p>
          <a:p>
            <a:pPr algn="just"/>
            <a:r>
              <a:rPr lang="es-PE" sz="3000" dirty="0"/>
              <a:t>Reseña de </a:t>
            </a:r>
            <a:r>
              <a:rPr lang="es-PE" sz="3000" dirty="0" smtClean="0"/>
              <a:t>las </a:t>
            </a:r>
            <a:r>
              <a:rPr lang="es-PE" sz="3000" dirty="0"/>
              <a:t>acciones previas.</a:t>
            </a:r>
          </a:p>
          <a:p>
            <a:pPr marL="0" indent="0" algn="just">
              <a:buNone/>
            </a:pPr>
            <a:r>
              <a:rPr lang="es-PE" sz="3000" b="1" dirty="0"/>
              <a:t>Parte 2: Análisis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s-PE" sz="3000" dirty="0"/>
              <a:t>Información de la búsqueda documental.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s-PE" sz="3000" dirty="0"/>
              <a:t>Información de la revisión y análisis documental y otras acciones realizadas para culminar la identificación: visitas a IIEE, consultas a otras instancias, entre otras.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s-PE" sz="3000" dirty="0"/>
              <a:t>Información sobre las IIEE identificadas, enviar en anexo la relación de IIEE y códigos modulares.</a:t>
            </a:r>
          </a:p>
        </p:txBody>
      </p:sp>
      <p:pic>
        <p:nvPicPr>
          <p:cNvPr id="7" name="Imagen 6" descr="Imagen que contiene persona, interior, sentado, personas&#10;&#10;Descripción generada con confianza muy alta">
            <a:extLst>
              <a:ext uri="{FF2B5EF4-FFF2-40B4-BE49-F238E27FC236}">
                <a16:creationId xmlns:a16="http://schemas.microsoft.com/office/drawing/2014/main" xmlns="" id="{D1561271-273E-49C9-BCF5-6F42C3C4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270" r="1159" b="22581"/>
          <a:stretch/>
        </p:blipFill>
        <p:spPr>
          <a:xfrm>
            <a:off x="7354588" y="1722781"/>
            <a:ext cx="4769112" cy="33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2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857" y="110800"/>
            <a:ext cx="9026413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(2)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Parte 2-a Búsqueda documental - Ejemplo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5261C2E1-F00D-41F8-A602-7664547A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2344"/>
            <a:ext cx="11907078" cy="2589231"/>
          </a:xfrm>
        </p:spPr>
        <p:txBody>
          <a:bodyPr>
            <a:noAutofit/>
          </a:bodyPr>
          <a:lstStyle/>
          <a:p>
            <a:pPr algn="just"/>
            <a:r>
              <a:rPr lang="es-PE" sz="3000" dirty="0"/>
              <a:t>Con fecha 23 de marzo del 2018 se remitió el oficio 394-2018 a la Dirección Regional de Educación de Cusco solicitando las resoluciones directorales N°3400-2007, N°1299-2006 y N°0487-2006.</a:t>
            </a:r>
          </a:p>
          <a:p>
            <a:pPr algn="just"/>
            <a:r>
              <a:rPr lang="es-PE" sz="3000" dirty="0"/>
              <a:t>Asimismo, con fecha 26 de marzo se remitió el oficio 400-2018 al área de archivo general de la Ugel solicitando resoluciones de designación o </a:t>
            </a:r>
            <a:r>
              <a:rPr lang="es-PE" sz="3000" dirty="0" err="1"/>
              <a:t>encargaturas</a:t>
            </a:r>
            <a:r>
              <a:rPr lang="es-PE" sz="3000" dirty="0"/>
              <a:t> de directores de IIEE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1AA5184F-AC3E-426D-8708-3FEC707A58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461" y="4013572"/>
          <a:ext cx="11907078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>
                  <a:extLst>
                    <a:ext uri="{9D8B030D-6E8A-4147-A177-3AD203B41FA5}">
                      <a16:colId xmlns:a16="http://schemas.microsoft.com/office/drawing/2014/main" xmlns="" val="3313783775"/>
                    </a:ext>
                  </a:extLst>
                </a:gridCol>
                <a:gridCol w="2252870">
                  <a:extLst>
                    <a:ext uri="{9D8B030D-6E8A-4147-A177-3AD203B41FA5}">
                      <a16:colId xmlns:a16="http://schemas.microsoft.com/office/drawing/2014/main" xmlns="" val="1513988622"/>
                    </a:ext>
                  </a:extLst>
                </a:gridCol>
                <a:gridCol w="3339548">
                  <a:extLst>
                    <a:ext uri="{9D8B030D-6E8A-4147-A177-3AD203B41FA5}">
                      <a16:colId xmlns:a16="http://schemas.microsoft.com/office/drawing/2014/main" xmlns="" val="4007005970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xmlns="" val="3452389150"/>
                    </a:ext>
                  </a:extLst>
                </a:gridCol>
                <a:gridCol w="2948609">
                  <a:extLst>
                    <a:ext uri="{9D8B030D-6E8A-4147-A177-3AD203B41FA5}">
                      <a16:colId xmlns:a16="http://schemas.microsoft.com/office/drawing/2014/main" xmlns="" val="1744302849"/>
                    </a:ext>
                  </a:extLst>
                </a:gridCol>
              </a:tblGrid>
              <a:tr h="51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Tipo de documento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Número de documento (</a:t>
                      </a:r>
                      <a:r>
                        <a:rPr lang="es-PE" sz="2400" dirty="0" err="1">
                          <a:effectLst/>
                        </a:rPr>
                        <a:t>N°</a:t>
                      </a:r>
                      <a:r>
                        <a:rPr lang="es-PE" sz="2400" dirty="0">
                          <a:effectLst/>
                        </a:rPr>
                        <a:t>)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Destinatario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Fecha de envío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Resultado/ Respuesta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3929036374"/>
                  </a:ext>
                </a:extLst>
              </a:tr>
              <a:tr h="52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Oficio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394-2018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Dirección Regional de Educación de Cusco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23/03/18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No se encontraron los documentos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05078757"/>
                  </a:ext>
                </a:extLst>
              </a:tr>
              <a:tr h="536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Oficio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400-2018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Área de archivo – Ugel Anta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26/03/18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Se recibieron todas las resoluciones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7146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27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110800"/>
            <a:ext cx="7639050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(3)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Parte 2-b Visitas a IIEE - Ejemplo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DACB9923-A63D-461B-AC66-345A23BEF6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782" y="1780673"/>
          <a:ext cx="11794435" cy="443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096">
                  <a:extLst>
                    <a:ext uri="{9D8B030D-6E8A-4147-A177-3AD203B41FA5}">
                      <a16:colId xmlns:a16="http://schemas.microsoft.com/office/drawing/2014/main" xmlns="" val="1288580235"/>
                    </a:ext>
                  </a:extLst>
                </a:gridCol>
                <a:gridCol w="4723572">
                  <a:extLst>
                    <a:ext uri="{9D8B030D-6E8A-4147-A177-3AD203B41FA5}">
                      <a16:colId xmlns:a16="http://schemas.microsoft.com/office/drawing/2014/main" xmlns="" val="3023750162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xmlns="" val="4091635662"/>
                    </a:ext>
                  </a:extLst>
                </a:gridCol>
                <a:gridCol w="2315817">
                  <a:extLst>
                    <a:ext uri="{9D8B030D-6E8A-4147-A177-3AD203B41FA5}">
                      <a16:colId xmlns:a16="http://schemas.microsoft.com/office/drawing/2014/main" xmlns="" val="2258191079"/>
                    </a:ext>
                  </a:extLst>
                </a:gridCol>
              </a:tblGrid>
              <a:tr h="45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 err="1">
                          <a:effectLst/>
                        </a:rPr>
                        <a:t>Cod_ied_N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Nombre de IE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Código de local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Fecha de visita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05138299"/>
                  </a:ext>
                </a:extLst>
              </a:tr>
              <a:tr h="464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01231741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20429 LUIS ANTONIO PAREDES MACEDA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430161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19/06/18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16292829"/>
                  </a:ext>
                </a:extLst>
              </a:tr>
              <a:tr h="478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01231741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20429 LUIS ANTONIO PAREDES MACEDA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effectLst/>
                        </a:rPr>
                        <a:t>742493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effectLst/>
                        </a:rPr>
                        <a:t>26/06/18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16767301"/>
                  </a:ext>
                </a:extLst>
              </a:tr>
              <a:tr h="51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05660181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CENTRO DE EDUCACIÓN TECNICO PRODUCTIVA SAN IGNACIO DE LOYOLA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372080 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16/07/18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87922450"/>
                  </a:ext>
                </a:extLst>
              </a:tr>
              <a:tr h="51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65560347"/>
                  </a:ext>
                </a:extLst>
              </a:tr>
              <a:tr h="51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803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37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3"/>
            <a:ext cx="121920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6678"/>
            <a:ext cx="7911548" cy="5612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b="1" dirty="0"/>
              <a:t>Parte 3: Conclusiones</a:t>
            </a:r>
          </a:p>
          <a:p>
            <a:pPr algn="just"/>
            <a:r>
              <a:rPr lang="es-PE" sz="3000" dirty="0"/>
              <a:t>Presentar a las IIEE que se encuentran plenamente identificadas, la relación de IIEE irá </a:t>
            </a:r>
            <a:r>
              <a:rPr lang="es-PE" sz="3000" dirty="0" smtClean="0"/>
              <a:t>anexa </a:t>
            </a:r>
            <a:r>
              <a:rPr lang="es-PE" sz="3000" dirty="0"/>
              <a:t>al informe.</a:t>
            </a:r>
          </a:p>
          <a:p>
            <a:pPr algn="just"/>
            <a:r>
              <a:rPr lang="es-PE" sz="3000" dirty="0"/>
              <a:t>Declarar que se garantiza la conservación de la información del Padrón de IIEE.</a:t>
            </a:r>
          </a:p>
          <a:p>
            <a:pPr marL="0" indent="0" algn="just">
              <a:buNone/>
            </a:pPr>
            <a:endParaRPr lang="es-PE" sz="3000" dirty="0"/>
          </a:p>
          <a:p>
            <a:pPr marL="0" indent="0" algn="just">
              <a:buNone/>
            </a:pPr>
            <a:r>
              <a:rPr lang="es-PE" sz="3000" b="1" dirty="0"/>
              <a:t>Parte 4: Recomendación</a:t>
            </a:r>
          </a:p>
          <a:p>
            <a:pPr algn="just"/>
            <a:r>
              <a:rPr lang="es-PE" sz="3000" dirty="0"/>
              <a:t>Remitir informe a la DRE/GRE para su envío a la Unidad de Estadística del Minedu.</a:t>
            </a:r>
          </a:p>
        </p:txBody>
      </p:sp>
      <p:pic>
        <p:nvPicPr>
          <p:cNvPr id="9" name="Gráfico 8" descr="Lista">
            <a:extLst>
              <a:ext uri="{FF2B5EF4-FFF2-40B4-BE49-F238E27FC236}">
                <a16:creationId xmlns:a16="http://schemas.microsoft.com/office/drawing/2014/main" xmlns="" id="{01A666C7-7053-453D-ACF0-B8DC2B68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62031" y="1712843"/>
            <a:ext cx="3364484" cy="33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3"/>
            <a:ext cx="121920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165"/>
            <a:ext cx="7539318" cy="5850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000" b="1" dirty="0"/>
              <a:t>Parte 5: Anexos</a:t>
            </a:r>
          </a:p>
          <a:p>
            <a:pPr algn="just"/>
            <a:r>
              <a:rPr lang="es-PE" sz="3000" dirty="0"/>
              <a:t>Anexo N</a:t>
            </a:r>
            <a:r>
              <a:rPr lang="es-PE" sz="3000" dirty="0" smtClean="0"/>
              <a:t>° 1</a:t>
            </a:r>
            <a:r>
              <a:rPr lang="es-PE" sz="3000" dirty="0"/>
              <a:t>: Relación de IIEE identificadas en el </a:t>
            </a:r>
            <a:r>
              <a:rPr lang="es-PE" sz="3000" dirty="0" smtClean="0"/>
              <a:t>informe </a:t>
            </a:r>
            <a:r>
              <a:rPr lang="es-PE" sz="3000" dirty="0"/>
              <a:t>impreso de la herramienta </a:t>
            </a:r>
            <a:r>
              <a:rPr lang="es-PE" sz="3000" dirty="0" err="1" smtClean="0"/>
              <a:t>xlRIE</a:t>
            </a:r>
            <a:r>
              <a:rPr lang="es-PE" sz="3000" dirty="0"/>
              <a:t>.</a:t>
            </a:r>
          </a:p>
          <a:p>
            <a:pPr algn="just"/>
            <a:endParaRPr lang="es-PE" sz="3000" dirty="0"/>
          </a:p>
          <a:p>
            <a:pPr algn="just"/>
            <a:r>
              <a:rPr lang="es-PE" sz="3000" dirty="0" smtClean="0"/>
              <a:t>Anexo N° 2</a:t>
            </a:r>
            <a:r>
              <a:rPr lang="es-PE" sz="3000" dirty="0"/>
              <a:t>: Información de los grados o años autorizados en los servicios educativos de las IIEE comprendidas en el informe. Se debe marcar con una X los grados o años autorizados (Sola para IE de Educación Básica)</a:t>
            </a:r>
          </a:p>
          <a:p>
            <a:pPr algn="just"/>
            <a:endParaRPr lang="es-PE" sz="3000" dirty="0"/>
          </a:p>
          <a:p>
            <a:pPr algn="just"/>
            <a:endParaRPr lang="es-PE" sz="3000" dirty="0"/>
          </a:p>
          <a:p>
            <a:pPr algn="just"/>
            <a:endParaRPr lang="es-PE" sz="3000" dirty="0"/>
          </a:p>
        </p:txBody>
      </p:sp>
      <p:pic>
        <p:nvPicPr>
          <p:cNvPr id="10" name="Gráfico 9" descr="Lista de comprobación">
            <a:extLst>
              <a:ext uri="{FF2B5EF4-FFF2-40B4-BE49-F238E27FC236}">
                <a16:creationId xmlns:a16="http://schemas.microsoft.com/office/drawing/2014/main" xmlns="" id="{443A334B-B178-4B03-B2A1-4EA29BF4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51829" y="1721184"/>
            <a:ext cx="3591479" cy="35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213177"/>
            <a:ext cx="11105321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(6)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Anexo 1 - Relación de IIEE identificadas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DACB9923-A63D-461B-AC66-345A23BEF6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642" y="1898304"/>
          <a:ext cx="11966714" cy="363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14">
                  <a:extLst>
                    <a:ext uri="{9D8B030D-6E8A-4147-A177-3AD203B41FA5}">
                      <a16:colId xmlns:a16="http://schemas.microsoft.com/office/drawing/2014/main" xmlns="" val="1288580235"/>
                    </a:ext>
                  </a:extLst>
                </a:gridCol>
                <a:gridCol w="2231995">
                  <a:extLst>
                    <a:ext uri="{9D8B030D-6E8A-4147-A177-3AD203B41FA5}">
                      <a16:colId xmlns:a16="http://schemas.microsoft.com/office/drawing/2014/main" xmlns="" val="3023750162"/>
                    </a:ext>
                  </a:extLst>
                </a:gridCol>
                <a:gridCol w="6116107">
                  <a:extLst>
                    <a:ext uri="{9D8B030D-6E8A-4147-A177-3AD203B41FA5}">
                      <a16:colId xmlns:a16="http://schemas.microsoft.com/office/drawing/2014/main" xmlns="" val="4091635662"/>
                    </a:ext>
                  </a:extLst>
                </a:gridCol>
                <a:gridCol w="2556398">
                  <a:extLst>
                    <a:ext uri="{9D8B030D-6E8A-4147-A177-3AD203B41FA5}">
                      <a16:colId xmlns:a16="http://schemas.microsoft.com/office/drawing/2014/main" xmlns="" val="2258191079"/>
                    </a:ext>
                  </a:extLst>
                </a:gridCol>
              </a:tblGrid>
              <a:tr h="12751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</a:t>
                      </a:r>
                      <a:endParaRPr lang="es-PE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cod_ied_N</a:t>
                      </a:r>
                      <a:endParaRPr lang="es-PE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(Código temporal de IE)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la Institución Educativa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Códigos modulares asociados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3405138299"/>
                  </a:ext>
                </a:extLst>
              </a:tr>
              <a:tr h="46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1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03099067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60128 MARIA ANTONIETA RODRIGUEZ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0398297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0720243 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16292829"/>
                  </a:ext>
                </a:extLst>
              </a:tr>
              <a:tr h="48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2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03064565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6010132 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0633586 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16767301"/>
                  </a:ext>
                </a:extLst>
              </a:tr>
              <a:tr h="517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3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effectLst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87922450"/>
                  </a:ext>
                </a:extLst>
              </a:tr>
              <a:tr h="517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4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7479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30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83" y="201774"/>
            <a:ext cx="10561983" cy="142192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Informe de identificación (7)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Anexo 2 - Información de los grados o años autorizados en los servicios educativos de las IIEE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538B4EF8-7F46-48D6-A94F-DDE3AC5913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57" y="2470691"/>
          <a:ext cx="12099233" cy="400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047">
                  <a:extLst>
                    <a:ext uri="{9D8B030D-6E8A-4147-A177-3AD203B41FA5}">
                      <a16:colId xmlns:a16="http://schemas.microsoft.com/office/drawing/2014/main" xmlns="" val="67030246"/>
                    </a:ext>
                  </a:extLst>
                </a:gridCol>
                <a:gridCol w="1706224">
                  <a:extLst>
                    <a:ext uri="{9D8B030D-6E8A-4147-A177-3AD203B41FA5}">
                      <a16:colId xmlns:a16="http://schemas.microsoft.com/office/drawing/2014/main" xmlns="" val="3948412886"/>
                    </a:ext>
                  </a:extLst>
                </a:gridCol>
                <a:gridCol w="718343">
                  <a:extLst>
                    <a:ext uri="{9D8B030D-6E8A-4147-A177-3AD203B41FA5}">
                      <a16:colId xmlns:a16="http://schemas.microsoft.com/office/drawing/2014/main" xmlns="" val="164278406"/>
                    </a:ext>
                  </a:extLst>
                </a:gridCol>
                <a:gridCol w="718343">
                  <a:extLst>
                    <a:ext uri="{9D8B030D-6E8A-4147-A177-3AD203B41FA5}">
                      <a16:colId xmlns:a16="http://schemas.microsoft.com/office/drawing/2014/main" xmlns="" val="3553093582"/>
                    </a:ext>
                  </a:extLst>
                </a:gridCol>
                <a:gridCol w="718343">
                  <a:extLst>
                    <a:ext uri="{9D8B030D-6E8A-4147-A177-3AD203B41FA5}">
                      <a16:colId xmlns:a16="http://schemas.microsoft.com/office/drawing/2014/main" xmlns="" val="222809027"/>
                    </a:ext>
                  </a:extLst>
                </a:gridCol>
                <a:gridCol w="718343">
                  <a:extLst>
                    <a:ext uri="{9D8B030D-6E8A-4147-A177-3AD203B41FA5}">
                      <a16:colId xmlns:a16="http://schemas.microsoft.com/office/drawing/2014/main" xmlns="" val="1820912246"/>
                    </a:ext>
                  </a:extLst>
                </a:gridCol>
                <a:gridCol w="718343">
                  <a:extLst>
                    <a:ext uri="{9D8B030D-6E8A-4147-A177-3AD203B41FA5}">
                      <a16:colId xmlns:a16="http://schemas.microsoft.com/office/drawing/2014/main" xmlns="" val="2981954547"/>
                    </a:ext>
                  </a:extLst>
                </a:gridCol>
                <a:gridCol w="718343">
                  <a:extLst>
                    <a:ext uri="{9D8B030D-6E8A-4147-A177-3AD203B41FA5}">
                      <a16:colId xmlns:a16="http://schemas.microsoft.com/office/drawing/2014/main" xmlns="" val="2759042351"/>
                    </a:ext>
                  </a:extLst>
                </a:gridCol>
                <a:gridCol w="889484">
                  <a:extLst>
                    <a:ext uri="{9D8B030D-6E8A-4147-A177-3AD203B41FA5}">
                      <a16:colId xmlns:a16="http://schemas.microsoft.com/office/drawing/2014/main" xmlns="" val="3841144343"/>
                    </a:ext>
                  </a:extLst>
                </a:gridCol>
                <a:gridCol w="889484">
                  <a:extLst>
                    <a:ext uri="{9D8B030D-6E8A-4147-A177-3AD203B41FA5}">
                      <a16:colId xmlns:a16="http://schemas.microsoft.com/office/drawing/2014/main" xmlns="" val="2547720098"/>
                    </a:ext>
                  </a:extLst>
                </a:gridCol>
                <a:gridCol w="889484">
                  <a:extLst>
                    <a:ext uri="{9D8B030D-6E8A-4147-A177-3AD203B41FA5}">
                      <a16:colId xmlns:a16="http://schemas.microsoft.com/office/drawing/2014/main" xmlns="" val="704793542"/>
                    </a:ext>
                  </a:extLst>
                </a:gridCol>
                <a:gridCol w="889484">
                  <a:extLst>
                    <a:ext uri="{9D8B030D-6E8A-4147-A177-3AD203B41FA5}">
                      <a16:colId xmlns:a16="http://schemas.microsoft.com/office/drawing/2014/main" xmlns="" val="1008788708"/>
                    </a:ext>
                  </a:extLst>
                </a:gridCol>
                <a:gridCol w="889484">
                  <a:extLst>
                    <a:ext uri="{9D8B030D-6E8A-4147-A177-3AD203B41FA5}">
                      <a16:colId xmlns:a16="http://schemas.microsoft.com/office/drawing/2014/main" xmlns="" val="479577233"/>
                    </a:ext>
                  </a:extLst>
                </a:gridCol>
                <a:gridCol w="889484">
                  <a:extLst>
                    <a:ext uri="{9D8B030D-6E8A-4147-A177-3AD203B41FA5}">
                      <a16:colId xmlns:a16="http://schemas.microsoft.com/office/drawing/2014/main" xmlns="" val="3873458475"/>
                    </a:ext>
                  </a:extLst>
                </a:gridCol>
              </a:tblGrid>
              <a:tr h="9202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 err="1">
                          <a:effectLst/>
                        </a:rPr>
                        <a:t>Nro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Código Modular del servicio educativo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Años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EBR – Nivel Inicial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EBE – Nivel Inicial</a:t>
                      </a:r>
                      <a:endParaRPr lang="es-PE" sz="2400" b="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Grados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EBR – Nivel primaria y secundaria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EBA – Ciclo inicial, intermedio y avanzado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effectLst/>
                        </a:rPr>
                        <a:t> EBE - primaria</a:t>
                      </a:r>
                      <a:endParaRPr lang="es-PE" sz="2400" b="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993982"/>
                  </a:ext>
                </a:extLst>
              </a:tr>
              <a:tr h="4861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0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1 año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2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solidFill>
                            <a:schemeClr val="bg1"/>
                          </a:solidFill>
                          <a:effectLst/>
                        </a:rPr>
                        <a:t>3 años</a:t>
                      </a:r>
                      <a:endParaRPr lang="es-PE" sz="240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4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solidFill>
                            <a:schemeClr val="bg1"/>
                          </a:solidFill>
                          <a:effectLst/>
                        </a:rPr>
                        <a:t>5 años</a:t>
                      </a:r>
                      <a:endParaRPr lang="es-PE" sz="240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1er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2do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3er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4to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5to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6to grado</a:t>
                      </a:r>
                      <a:endParaRPr lang="es-PE" sz="2400" b="0" dirty="0">
                        <a:solidFill>
                          <a:schemeClr val="bg1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684325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1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0504647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98769030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2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r>
                        <a:rPr lang="es-P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0206383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X</a:t>
                      </a:r>
                      <a:endParaRPr lang="es-PE" sz="20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X</a:t>
                      </a:r>
                      <a:endParaRPr kumimoji="0" lang="es-P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78424371"/>
                  </a:ext>
                </a:extLst>
              </a:tr>
              <a:tr h="494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3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</a:rPr>
                        <a:t> </a:t>
                      </a:r>
                      <a:endParaRPr lang="es-PE" sz="240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 </a:t>
                      </a:r>
                      <a:endParaRPr lang="es-PE" sz="24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7147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761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Evaluación de expedientes</a:t>
            </a:r>
          </a:p>
        </p:txBody>
      </p:sp>
    </p:spTree>
    <p:extLst>
      <p:ext uri="{BB962C8B-B14F-4D97-AF65-F5344CB8AC3E}">
        <p14:creationId xmlns:p14="http://schemas.microsoft.com/office/powerpoint/2010/main" val="267393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88" y="76580"/>
            <a:ext cx="8723224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Evaluación de expedientes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853955"/>
            <a:ext cx="8538857" cy="595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b="1" dirty="0" smtClean="0"/>
              <a:t>1) Evaluación </a:t>
            </a:r>
            <a:r>
              <a:rPr lang="es-PE" b="1" dirty="0"/>
              <a:t>general del informe de identificación de IIEE remitido por la UGEL o DRE/GRE</a:t>
            </a:r>
          </a:p>
          <a:p>
            <a:pPr marL="0" indent="0" algn="just">
              <a:buNone/>
            </a:pPr>
            <a:r>
              <a:rPr lang="es-PE" dirty="0" smtClean="0"/>
              <a:t>Se observa </a:t>
            </a:r>
            <a:r>
              <a:rPr lang="es-PE" dirty="0"/>
              <a:t>aspectos </a:t>
            </a:r>
            <a:r>
              <a:rPr lang="es-PE" dirty="0" smtClean="0"/>
              <a:t>generales, </a:t>
            </a:r>
            <a:r>
              <a:rPr lang="es-PE" dirty="0"/>
              <a:t>sin abordar la </a:t>
            </a:r>
            <a:r>
              <a:rPr lang="es-PE" dirty="0" smtClean="0"/>
              <a:t>evaluación </a:t>
            </a:r>
            <a:r>
              <a:rPr lang="es-PE" dirty="0"/>
              <a:t>específica de cada IE contenida en </a:t>
            </a:r>
            <a:r>
              <a:rPr lang="es-PE" dirty="0" smtClean="0"/>
              <a:t>el </a:t>
            </a:r>
            <a:r>
              <a:rPr lang="es-PE" dirty="0"/>
              <a:t>informe</a:t>
            </a:r>
            <a:r>
              <a:rPr lang="es-PE" dirty="0" smtClean="0"/>
              <a:t>.</a:t>
            </a:r>
          </a:p>
          <a:p>
            <a:pPr marL="0" indent="0" algn="just">
              <a:buNone/>
            </a:pPr>
            <a:endParaRPr lang="es-PE" sz="700" dirty="0" smtClean="0"/>
          </a:p>
          <a:p>
            <a:pPr marL="0" indent="0" algn="just">
              <a:buNone/>
            </a:pPr>
            <a:r>
              <a:rPr lang="es-PE" b="1" dirty="0" smtClean="0"/>
              <a:t>2</a:t>
            </a:r>
            <a:r>
              <a:rPr lang="es-PE" b="1" dirty="0" smtClean="0"/>
              <a:t>) Evaluación </a:t>
            </a:r>
            <a:r>
              <a:rPr lang="es-PE" b="1" dirty="0"/>
              <a:t>de la información de las IIEE contenidas en el informe para su incorporación en el Registro de Instituciones Educativas (RIE)</a:t>
            </a:r>
          </a:p>
          <a:p>
            <a:pPr marL="0" indent="0" algn="just">
              <a:buNone/>
            </a:pPr>
            <a:r>
              <a:rPr lang="es-PE" dirty="0" smtClean="0"/>
              <a:t>Se revisará la información de </a:t>
            </a:r>
            <a:r>
              <a:rPr lang="es-PE" dirty="0"/>
              <a:t>cada </a:t>
            </a:r>
            <a:r>
              <a:rPr lang="es-PE" dirty="0" smtClean="0"/>
              <a:t>IE:</a:t>
            </a:r>
          </a:p>
          <a:p>
            <a:pPr marL="571500" indent="-571500" algn="just">
              <a:buAutoNum type="romanLcParenR"/>
            </a:pPr>
            <a:r>
              <a:rPr lang="es-PE" dirty="0"/>
              <a:t>C</a:t>
            </a:r>
            <a:r>
              <a:rPr lang="es-PE" dirty="0" smtClean="0"/>
              <a:t>orrespondencia </a:t>
            </a:r>
            <a:r>
              <a:rPr lang="es-PE" dirty="0" smtClean="0"/>
              <a:t>con </a:t>
            </a:r>
            <a:r>
              <a:rPr lang="es-PE" dirty="0"/>
              <a:t>el Padrón de Instituciones Educativas y </a:t>
            </a:r>
            <a:r>
              <a:rPr lang="es-PE" dirty="0" smtClean="0"/>
              <a:t>Programas;</a:t>
            </a:r>
          </a:p>
          <a:p>
            <a:pPr marL="571500" indent="-571500" algn="just">
              <a:buAutoNum type="romanLcParenR"/>
            </a:pPr>
            <a:r>
              <a:rPr lang="es-PE" dirty="0" smtClean="0"/>
              <a:t>Calificación </a:t>
            </a:r>
            <a:r>
              <a:rPr lang="es-PE" dirty="0"/>
              <a:t>registral de los actos resolutivos; </a:t>
            </a:r>
            <a:r>
              <a:rPr lang="es-PE" dirty="0" smtClean="0"/>
              <a:t>y,</a:t>
            </a:r>
          </a:p>
          <a:p>
            <a:pPr marL="571500" indent="-571500" algn="just">
              <a:buAutoNum type="romanLcParenR"/>
            </a:pPr>
            <a:r>
              <a:rPr lang="es-PE" dirty="0" smtClean="0"/>
              <a:t>Verificación </a:t>
            </a:r>
            <a:r>
              <a:rPr lang="es-PE" dirty="0" smtClean="0"/>
              <a:t>de la suficiencia de los </a:t>
            </a:r>
            <a:r>
              <a:rPr lang="es-PE" dirty="0"/>
              <a:t>documentos </a:t>
            </a:r>
            <a:r>
              <a:rPr lang="es-PE" dirty="0" err="1"/>
              <a:t>sustentarios</a:t>
            </a:r>
            <a:r>
              <a:rPr lang="es-PE" dirty="0"/>
              <a:t> </a:t>
            </a:r>
            <a:r>
              <a:rPr lang="es-PE" dirty="0" smtClean="0"/>
              <a:t>adjuntos.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88094" y="4899936"/>
            <a:ext cx="1172370" cy="11723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93" y="6254863"/>
            <a:ext cx="1839214" cy="49921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10526001" y="3726498"/>
            <a:ext cx="1296687" cy="1300811"/>
            <a:chOff x="9345104" y="5511813"/>
            <a:chExt cx="1296687" cy="130081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5104" y="5511813"/>
              <a:ext cx="685800" cy="94297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4449" y="5690731"/>
              <a:ext cx="685800" cy="94297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5516" y="5869649"/>
              <a:ext cx="676275" cy="942975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9119154" y="3737453"/>
            <a:ext cx="1022405" cy="1372478"/>
            <a:chOff x="10910459" y="5511813"/>
            <a:chExt cx="1022405" cy="1372478"/>
          </a:xfrm>
        </p:grpSpPr>
        <p:pic>
          <p:nvPicPr>
            <p:cNvPr id="12" name="Imagen 11" descr="Imagen que contiene señal, texto&#10;&#10;Descripción generada con confianza muy alta">
              <a:extLst>
                <a:ext uri="{FF2B5EF4-FFF2-40B4-BE49-F238E27FC236}">
                  <a16:creationId xmlns:a16="http://schemas.microsoft.com/office/drawing/2014/main" xmlns="" id="{46F8B74A-D573-4501-88F5-3225DD24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0459" y="5511813"/>
              <a:ext cx="1022405" cy="1004001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1137278" y="6484181"/>
              <a:ext cx="715417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2600" b="1" dirty="0" err="1">
                  <a:solidFill>
                    <a:srgbClr val="006600"/>
                  </a:solidFill>
                </a:rPr>
                <a:t>x</a:t>
              </a:r>
              <a:r>
                <a:rPr lang="es-MX" sz="2600" b="1" dirty="0" err="1" smtClean="0">
                  <a:solidFill>
                    <a:srgbClr val="006600"/>
                  </a:solidFill>
                </a:rPr>
                <a:t>lRIE</a:t>
              </a:r>
              <a:endParaRPr lang="es-PE" sz="26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06" y="5156840"/>
            <a:ext cx="813740" cy="8797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4902" y="639467"/>
            <a:ext cx="1808298" cy="242081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8692070" y="130099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674553" y="507906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086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93742"/>
            <a:ext cx="8600191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Evaluación general del informe de identificación de IIEE  (1)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152499"/>
            <a:ext cx="9807387" cy="5472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PE" sz="3000" b="1" dirty="0"/>
              <a:t>Completitud</a:t>
            </a:r>
            <a:r>
              <a:rPr lang="es-PE" sz="3000" dirty="0"/>
              <a:t>: Se cumple con este criterio cuando el listado de IIEE remitido por la DRE o GRE cuenta con:</a:t>
            </a:r>
          </a:p>
          <a:p>
            <a:pPr marL="0" indent="0" algn="just">
              <a:buNone/>
            </a:pPr>
            <a:r>
              <a:rPr lang="es-PE" sz="3000" dirty="0"/>
              <a:t>a) Oficio del director(a) o gerente regional de educación dirigido a la jefatura de la Unidad de Estadística del </a:t>
            </a:r>
            <a:r>
              <a:rPr lang="es-PE" sz="3000" dirty="0" err="1"/>
              <a:t>Minedu</a:t>
            </a:r>
            <a:r>
              <a:rPr lang="es-PE" sz="3000" dirty="0"/>
              <a:t>.</a:t>
            </a:r>
          </a:p>
          <a:p>
            <a:pPr marL="0" indent="0" algn="just">
              <a:buNone/>
            </a:pPr>
            <a:r>
              <a:rPr lang="es-PE" sz="3000" dirty="0"/>
              <a:t>b) Informe de identificación de IIEE, junto con sus dos anexos:</a:t>
            </a:r>
          </a:p>
          <a:p>
            <a:pPr marL="540000" lvl="1" algn="just"/>
            <a:r>
              <a:rPr lang="es-PE" sz="3000" dirty="0"/>
              <a:t>Anexo </a:t>
            </a:r>
            <a:r>
              <a:rPr lang="es-PE" sz="3000" dirty="0" smtClean="0"/>
              <a:t>N° 1 </a:t>
            </a:r>
            <a:r>
              <a:rPr lang="es-PE" sz="3000" dirty="0"/>
              <a:t>- Detalle de IE y sus códigos modulares, emitido por la herramienta </a:t>
            </a:r>
            <a:r>
              <a:rPr lang="es-PE" sz="3000" dirty="0" err="1"/>
              <a:t>xlRIE</a:t>
            </a:r>
            <a:r>
              <a:rPr lang="es-PE" sz="3000" dirty="0"/>
              <a:t>.</a:t>
            </a:r>
          </a:p>
          <a:p>
            <a:pPr marL="540000" lvl="1" algn="just"/>
            <a:r>
              <a:rPr lang="es-PE" sz="3000" dirty="0"/>
              <a:t>Anexo </a:t>
            </a:r>
            <a:r>
              <a:rPr lang="es-PE" sz="3000" dirty="0" smtClean="0"/>
              <a:t>N° 2 </a:t>
            </a:r>
            <a:r>
              <a:rPr lang="es-PE" sz="3000" dirty="0"/>
              <a:t>- Detalle de los códigos modulares y los años o grados autorizados. Este anexo no se imprime desde la herramienta </a:t>
            </a:r>
            <a:r>
              <a:rPr lang="es-PE" sz="3000" dirty="0" err="1"/>
              <a:t>xlRIE</a:t>
            </a:r>
            <a:r>
              <a:rPr lang="es-PE" sz="3000" dirty="0"/>
              <a:t>, es elaborado por el equipo a partir de la información de las resoluciones. Solo para los códigos modulares de educación </a:t>
            </a:r>
            <a:r>
              <a:rPr lang="es-PE" sz="3000" dirty="0" smtClean="0"/>
              <a:t>básica.</a:t>
            </a:r>
            <a:endParaRPr lang="es-PE" sz="3000" dirty="0"/>
          </a:p>
        </p:txBody>
      </p:sp>
      <p:pic>
        <p:nvPicPr>
          <p:cNvPr id="6" name="Gráfico 9" descr="Lista de comprobación">
            <a:extLst>
              <a:ext uri="{FF2B5EF4-FFF2-40B4-BE49-F238E27FC236}">
                <a16:creationId xmlns:a16="http://schemas.microsoft.com/office/drawing/2014/main" xmlns="" id="{443A334B-B178-4B03-B2A1-4EA29BF4E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6096" t="5789" r="14175" b="5674"/>
          <a:stretch/>
        </p:blipFill>
        <p:spPr>
          <a:xfrm>
            <a:off x="10034188" y="2215980"/>
            <a:ext cx="2166551" cy="27509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88645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4" y="131170"/>
            <a:ext cx="3258114" cy="7097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10658" y="2927841"/>
            <a:ext cx="9030853" cy="890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T</a:t>
            </a:r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ema </a:t>
            </a:r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4</a:t>
            </a:r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: Informes de identificación </a:t>
            </a:r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de IIEE</a:t>
            </a:r>
          </a:p>
        </p:txBody>
      </p:sp>
    </p:spTree>
    <p:extLst>
      <p:ext uri="{BB962C8B-B14F-4D97-AF65-F5344CB8AC3E}">
        <p14:creationId xmlns:p14="http://schemas.microsoft.com/office/powerpoint/2010/main" val="745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5" y="261552"/>
            <a:ext cx="10381129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Evaluación general del informe de identificación de IIEE  (2)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-1" y="1166794"/>
            <a:ext cx="9999067" cy="567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 smtClean="0"/>
              <a:t>c</a:t>
            </a:r>
            <a:r>
              <a:rPr lang="es-PE" sz="3000" dirty="0"/>
              <a:t>) Medio de almacenamiento digital que contenga:</a:t>
            </a:r>
          </a:p>
          <a:p>
            <a:pPr marL="540000" lvl="1" algn="just"/>
            <a:r>
              <a:rPr lang="es-PE" sz="3000" dirty="0"/>
              <a:t>La herramienta </a:t>
            </a:r>
            <a:r>
              <a:rPr lang="es-PE" sz="3000" dirty="0" err="1"/>
              <a:t>xlRIE</a:t>
            </a:r>
            <a:r>
              <a:rPr lang="es-PE" sz="3000" dirty="0"/>
              <a:t>.</a:t>
            </a:r>
          </a:p>
          <a:p>
            <a:pPr marL="540000" lvl="1" algn="just"/>
            <a:r>
              <a:rPr lang="es-PE" sz="3000" dirty="0"/>
              <a:t>El </a:t>
            </a:r>
            <a:r>
              <a:rPr lang="es-PE" sz="3000" dirty="0" smtClean="0"/>
              <a:t>anexo N° 1 </a:t>
            </a:r>
            <a:r>
              <a:rPr lang="es-PE" sz="3000" dirty="0"/>
              <a:t>en formato Excel.</a:t>
            </a:r>
          </a:p>
          <a:p>
            <a:pPr marL="540000" lvl="1" algn="just"/>
            <a:r>
              <a:rPr lang="es-PE" sz="3000" dirty="0"/>
              <a:t>Las fichas de IE generadas por la herramienta en formato </a:t>
            </a:r>
            <a:r>
              <a:rPr lang="es-PE" sz="3000" dirty="0" err="1"/>
              <a:t>pdf</a:t>
            </a:r>
            <a:r>
              <a:rPr lang="es-PE" sz="3000" dirty="0"/>
              <a:t>.</a:t>
            </a:r>
          </a:p>
          <a:p>
            <a:pPr marL="540000" lvl="1" algn="just"/>
            <a:r>
              <a:rPr lang="es-PE" sz="3000" dirty="0"/>
              <a:t>La versión digital de los documentos mencionados en el informe como parte de la búsqueda documental.</a:t>
            </a:r>
          </a:p>
          <a:p>
            <a:pPr marL="540000" lvl="1" algn="just"/>
            <a:r>
              <a:rPr lang="es-PE" sz="3000" dirty="0"/>
              <a:t>La versión digital de los documentos que sustentan la información registrada de cada IE debidamente rotulada u ordenada de tal manera que permita identificar la IE y el evento registral. Asimismo, </a:t>
            </a:r>
            <a:r>
              <a:rPr lang="es-PE" sz="3000" dirty="0" smtClean="0"/>
              <a:t>por </a:t>
            </a:r>
            <a:r>
              <a:rPr lang="es-PE" sz="3000" dirty="0"/>
              <a:t>lo menos, </a:t>
            </a:r>
            <a:r>
              <a:rPr lang="es-PE" sz="3000" dirty="0" smtClean="0"/>
              <a:t>debe </a:t>
            </a:r>
            <a:r>
              <a:rPr lang="es-PE" sz="3000" dirty="0"/>
              <a:t>encontrarse los referidos a los eventos registrales de apertura de institución educativa y cambio de director</a:t>
            </a:r>
          </a:p>
        </p:txBody>
      </p:sp>
      <p:pic>
        <p:nvPicPr>
          <p:cNvPr id="6" name="Gráfico 4" descr="Disco óptico">
            <a:extLst>
              <a:ext uri="{FF2B5EF4-FFF2-40B4-BE49-F238E27FC236}">
                <a16:creationId xmlns:a16="http://schemas.microsoft.com/office/drawing/2014/main" xmlns="" id="{F5A2532F-027F-4A86-A10A-6087C298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8325" t="9923" r="8628" b="10406"/>
          <a:stretch/>
        </p:blipFill>
        <p:spPr>
          <a:xfrm>
            <a:off x="10044254" y="2811923"/>
            <a:ext cx="2110075" cy="20243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2599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74" y="315341"/>
            <a:ext cx="1055451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Evaluación general del informe de identificación de IIEE  (3)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064252"/>
            <a:ext cx="9539416" cy="5600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PE" sz="3000" b="1" dirty="0"/>
              <a:t>Formalidad</a:t>
            </a:r>
            <a:r>
              <a:rPr lang="es-PE" sz="3000" dirty="0"/>
              <a:t>: Se cumple con este criterio cuando el documento físico de informe de identificación de IIEE está: </a:t>
            </a:r>
          </a:p>
          <a:p>
            <a:pPr marL="514350" indent="-514350" algn="just">
              <a:buAutoNum type="alphaLcParenR"/>
            </a:pPr>
            <a:r>
              <a:rPr lang="es-PE" sz="3000" dirty="0" smtClean="0"/>
              <a:t>Visado </a:t>
            </a:r>
            <a:r>
              <a:rPr lang="es-PE" sz="3000" dirty="0"/>
              <a:t>o firmado en todas sus hojas por los miembros del equipo RIE</a:t>
            </a:r>
            <a:r>
              <a:rPr lang="es-PE" sz="3000" dirty="0" smtClean="0"/>
              <a:t>.</a:t>
            </a:r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s-MX" sz="3000" dirty="0"/>
              <a:t>Firmado o por el director de UGEL, o en su defecto, </a:t>
            </a:r>
            <a:r>
              <a:rPr lang="es-MX" sz="3000" dirty="0" smtClean="0"/>
              <a:t>remitido a la DRE/GRE con oficio del mismo.</a:t>
            </a:r>
            <a:endParaRPr lang="es-PE" sz="3000" dirty="0"/>
          </a:p>
          <a:p>
            <a:pPr marL="514350" indent="-514350" algn="just">
              <a:buFont typeface="Arial" panose="020B0604020202020204" pitchFamily="34" charset="0"/>
              <a:buAutoNum type="alphaLcParenR"/>
            </a:pPr>
            <a:r>
              <a:rPr lang="es-PE" sz="3000" dirty="0" smtClean="0"/>
              <a:t>Firmado </a:t>
            </a:r>
            <a:r>
              <a:rPr lang="es-PE" sz="3000" dirty="0"/>
              <a:t>por todos los miembros del equipo RIE. </a:t>
            </a:r>
          </a:p>
          <a:p>
            <a:pPr marL="0" indent="0" algn="just">
              <a:buNone/>
            </a:pPr>
            <a:r>
              <a:rPr lang="es-PE" sz="3000" dirty="0"/>
              <a:t> </a:t>
            </a:r>
          </a:p>
          <a:p>
            <a:pPr marL="0" lvl="0" indent="0" algn="just">
              <a:buNone/>
            </a:pPr>
            <a:r>
              <a:rPr lang="es-PE" sz="3000" b="1" dirty="0"/>
              <a:t>Consistencia</a:t>
            </a:r>
            <a:r>
              <a:rPr lang="es-PE" sz="3000" dirty="0"/>
              <a:t>: Se cumple con este criterio cuando la información que se describe en el informe de identificación de IIEE y los registros de la herramienta </a:t>
            </a:r>
            <a:r>
              <a:rPr lang="es-PE" sz="3000" dirty="0" err="1"/>
              <a:t>xlRIE</a:t>
            </a:r>
            <a:r>
              <a:rPr lang="es-PE" sz="3000" dirty="0"/>
              <a:t> es coincidente y coherente en todas sus partes y entre ambos.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08" y="1211973"/>
            <a:ext cx="2235305" cy="310611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179888" y="4780767"/>
            <a:ext cx="1762125" cy="1671638"/>
            <a:chOff x="0" y="0"/>
            <a:chExt cx="1762125" cy="1671638"/>
          </a:xfrm>
        </p:grpSpPr>
        <p:sp>
          <p:nvSpPr>
            <p:cNvPr id="10" name="Hexágono 9"/>
            <p:cNvSpPr/>
            <p:nvPr/>
          </p:nvSpPr>
          <p:spPr>
            <a:xfrm rot="5400000">
              <a:off x="-33338" y="762000"/>
              <a:ext cx="942975" cy="8763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/>
            </a:p>
          </p:txBody>
        </p:sp>
        <p:sp>
          <p:nvSpPr>
            <p:cNvPr id="11" name="Hexágono 10"/>
            <p:cNvSpPr/>
            <p:nvPr/>
          </p:nvSpPr>
          <p:spPr>
            <a:xfrm rot="5400000">
              <a:off x="852487" y="762001"/>
              <a:ext cx="942975" cy="876300"/>
            </a:xfrm>
            <a:prstGeom prst="hexagon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/>
            </a:p>
          </p:txBody>
        </p:sp>
        <p:sp>
          <p:nvSpPr>
            <p:cNvPr id="12" name="Hexágono 11"/>
            <p:cNvSpPr/>
            <p:nvPr/>
          </p:nvSpPr>
          <p:spPr>
            <a:xfrm rot="5400000">
              <a:off x="404812" y="33338"/>
              <a:ext cx="942975" cy="876300"/>
            </a:xfrm>
            <a:prstGeom prst="hexago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/>
            </a:p>
          </p:txBody>
        </p:sp>
      </p:grpSp>
    </p:spTree>
    <p:extLst>
      <p:ext uri="{BB962C8B-B14F-4D97-AF65-F5344CB8AC3E}">
        <p14:creationId xmlns:p14="http://schemas.microsoft.com/office/powerpoint/2010/main" val="1279204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Soporte y 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583470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55AE4EF-DA7D-4D32-B04C-6597BD2C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58" y="69813"/>
            <a:ext cx="7063409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Estrategias de atención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4FDE310-68FB-42A3-A593-82A9A8B3C65B}"/>
              </a:ext>
            </a:extLst>
          </p:cNvPr>
          <p:cNvSpPr txBox="1"/>
          <p:nvPr/>
        </p:nvSpPr>
        <p:spPr>
          <a:xfrm>
            <a:off x="3964428" y="1222800"/>
            <a:ext cx="8227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prstClr val="black"/>
                </a:solidFill>
              </a:rPr>
              <a:t>Página web: </a:t>
            </a:r>
            <a:r>
              <a:rPr lang="es-PE" sz="3000" dirty="0">
                <a:solidFill>
                  <a:srgbClr val="4472C4">
                    <a:lumMod val="75000"/>
                  </a:srgbClr>
                </a:solidFill>
              </a:rPr>
              <a:t>http://escale.minedu.gob.pe/Inforie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22AA21C-44A6-4737-9B34-4B08925C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" y="5075193"/>
            <a:ext cx="1143000" cy="8191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F5A5A7D-CD65-4182-B53A-777C8A2DCE7F}"/>
              </a:ext>
            </a:extLst>
          </p:cNvPr>
          <p:cNvSpPr txBox="1"/>
          <p:nvPr/>
        </p:nvSpPr>
        <p:spPr>
          <a:xfrm>
            <a:off x="1244589" y="5202546"/>
            <a:ext cx="4694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srgbClr val="4472C4">
                    <a:lumMod val="75000"/>
                  </a:srgbClr>
                </a:solidFill>
              </a:rPr>
              <a:t>registros01@minedu.gob.pe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73E96DA-701B-4F4B-A07E-9250CB9431C6}"/>
              </a:ext>
            </a:extLst>
          </p:cNvPr>
          <p:cNvSpPr txBox="1"/>
          <p:nvPr/>
        </p:nvSpPr>
        <p:spPr>
          <a:xfrm>
            <a:off x="12508" y="642006"/>
            <a:ext cx="12179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/>
              <a:t>Sección </a:t>
            </a:r>
            <a:r>
              <a:rPr lang="es-PE" sz="3000" b="1" dirty="0" smtClean="0"/>
              <a:t>del </a:t>
            </a:r>
            <a:r>
              <a:rPr lang="es-PE" sz="3000" b="1" dirty="0"/>
              <a:t>Registro de Instituciones Educativas (RIE) en el </a:t>
            </a:r>
            <a:r>
              <a:rPr lang="es-PE" sz="3000" b="1" dirty="0"/>
              <a:t>p</a:t>
            </a:r>
            <a:r>
              <a:rPr lang="es-PE" sz="3000" b="1" dirty="0" smtClean="0"/>
              <a:t>ortal ESCALE</a:t>
            </a:r>
            <a:endParaRPr lang="es-PE" sz="3000" b="1" dirty="0"/>
          </a:p>
        </p:txBody>
      </p:sp>
      <p:pic>
        <p:nvPicPr>
          <p:cNvPr id="10" name="Gráfico 9" descr="Teléfono">
            <a:extLst>
              <a:ext uri="{FF2B5EF4-FFF2-40B4-BE49-F238E27FC236}">
                <a16:creationId xmlns:a16="http://schemas.microsoft.com/office/drawing/2014/main" xmlns="" id="{60E4F344-B497-4D49-93E5-415F01883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27334" y="5075193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C0F2B43-AA3D-4B78-B587-4092F44AE87C}"/>
              </a:ext>
            </a:extLst>
          </p:cNvPr>
          <p:cNvSpPr txBox="1"/>
          <p:nvPr/>
        </p:nvSpPr>
        <p:spPr>
          <a:xfrm>
            <a:off x="7619765" y="5202546"/>
            <a:ext cx="4499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solidFill>
                  <a:srgbClr val="4472C4">
                    <a:lumMod val="75000"/>
                  </a:srgbClr>
                </a:solidFill>
              </a:rPr>
              <a:t>(01) 6155800 Anexo: 26141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2B0BFC-7EA6-46EE-8DE1-9D0B2670B0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304" t="10449" r="26522" b="8192"/>
          <a:stretch/>
        </p:blipFill>
        <p:spPr>
          <a:xfrm>
            <a:off x="142005" y="1306531"/>
            <a:ext cx="3822424" cy="370641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86A89751-C7E1-4AEE-8234-4AE9FF718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51292" y="4584841"/>
            <a:ext cx="721423" cy="7214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CCF2E09-FD9F-4FC7-8DE0-25CFC9C690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429" y="1776798"/>
            <a:ext cx="8281792" cy="283535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E0C9209-3922-4108-ADAD-4FDB204FB4DD}"/>
              </a:ext>
            </a:extLst>
          </p:cNvPr>
          <p:cNvSpPr/>
          <p:nvPr/>
        </p:nvSpPr>
        <p:spPr>
          <a:xfrm>
            <a:off x="-1" y="587962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b="1" dirty="0">
                <a:solidFill>
                  <a:srgbClr val="000000"/>
                </a:solidFill>
              </a:rPr>
              <a:t>Publicación de resoluciones</a:t>
            </a:r>
            <a:r>
              <a:rPr lang="es-PE" sz="3000" dirty="0">
                <a:solidFill>
                  <a:srgbClr val="000000"/>
                </a:solidFill>
              </a:rPr>
              <a:t>:</a:t>
            </a:r>
          </a:p>
          <a:p>
            <a:r>
              <a:rPr lang="es-PE" sz="2400" u="sng" dirty="0">
                <a:solidFill>
                  <a:srgbClr val="0066CC"/>
                </a:solidFill>
                <a:latin typeface="&amp;quot"/>
                <a:hlinkClick r:id="rId11"/>
              </a:rPr>
              <a:t>https://drive.google.com/open?id=1_9ZD4SIpcamUoMS-_gtoo9CewfcgVy4G</a:t>
            </a:r>
            <a:endParaRPr lang="es-PE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8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2FA68A-FDA4-4AB6-8A2A-2C18DBE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3547"/>
            <a:ext cx="10572345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Consultas y </a:t>
            </a: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referencias</a:t>
            </a:r>
            <a:b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Herramienta </a:t>
            </a:r>
            <a:r>
              <a:rPr lang="es-PE" sz="3200" b="1" dirty="0" err="1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xlRIE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C1C632-DDF3-46B1-A20D-8B0D0AA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555358"/>
            <a:ext cx="11926957" cy="48088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200" dirty="0">
                <a:cs typeface="Arial" panose="020B0604020202020204" pitchFamily="34" charset="0"/>
              </a:rPr>
              <a:t>En la eventualidad de detectarse fallas de la herramienta, inconsistencias en su funcionamiento, o dificultades en su uso, el estadístico deberá comunicarse con la unidad de estadística:</a:t>
            </a:r>
          </a:p>
          <a:p>
            <a:pPr algn="just"/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</a:t>
            </a:r>
            <a:r>
              <a:rPr lang="pt-BR" sz="3200" cap="small" dirty="0">
                <a:solidFill>
                  <a:schemeClr val="accent5"/>
                </a:solidFill>
                <a:cs typeface="Arial" panose="020B0604020202020204" pitchFamily="34" charset="0"/>
              </a:rPr>
              <a:t> 6155800 anexo 21215, 26202</a:t>
            </a:r>
            <a:endParaRPr lang="es-PE" sz="32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</a:t>
            </a:r>
            <a:r>
              <a:rPr lang="pt-BR" sz="3200" cap="small" dirty="0">
                <a:solidFill>
                  <a:schemeClr val="accent5"/>
                </a:solidFill>
                <a:cs typeface="Arial" panose="020B0604020202020204" pitchFamily="34" charset="0"/>
              </a:rPr>
              <a:t> 993484760</a:t>
            </a:r>
            <a:endParaRPr lang="es-PE" sz="32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es-PE" sz="32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pt-BR" sz="3200" u="sng" dirty="0">
                <a:cs typeface="Arial" panose="020B0604020202020204" pitchFamily="34" charset="0"/>
                <a:hlinkClick r:id="rId2"/>
              </a:rPr>
              <a:t>julgarcia@minedu.gob.pe</a:t>
            </a:r>
            <a:r>
              <a:rPr lang="pt-BR" sz="3200" dirty="0">
                <a:cs typeface="Arial" panose="020B0604020202020204" pitchFamily="34" charset="0"/>
              </a:rPr>
              <a:t>; </a:t>
            </a:r>
            <a:r>
              <a:rPr lang="pt-BR" sz="3200" u="sng" dirty="0">
                <a:cs typeface="Arial" panose="020B0604020202020204" pitchFamily="34" charset="0"/>
                <a:hlinkClick r:id="rId3"/>
              </a:rPr>
              <a:t>jugarciam@gmail.com</a:t>
            </a:r>
            <a:endParaRPr lang="es-PE" sz="32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sz="3200" dirty="0">
                <a:cs typeface="Arial" panose="020B0604020202020204" pitchFamily="34" charset="0"/>
              </a:rPr>
              <a:t>La mejor opción es hacerlo vía </a:t>
            </a:r>
            <a:r>
              <a:rPr lang="es-PE" sz="3200" dirty="0" smtClean="0">
                <a:cs typeface="Arial" panose="020B0604020202020204" pitchFamily="34" charset="0"/>
              </a:rPr>
              <a:t>correo electrónico, </a:t>
            </a:r>
            <a:r>
              <a:rPr lang="es-PE" sz="3200" dirty="0">
                <a:cs typeface="Arial" panose="020B0604020202020204" pitchFamily="34" charset="0"/>
              </a:rPr>
              <a:t>acompañando una captura de pantalla del evento que origina la demanda de soporte. En el </a:t>
            </a:r>
            <a:r>
              <a:rPr lang="es-PE" sz="3200" dirty="0" smtClean="0">
                <a:cs typeface="Arial" panose="020B0604020202020204" pitchFamily="34" charset="0"/>
              </a:rPr>
              <a:t>“</a:t>
            </a:r>
            <a:r>
              <a:rPr lang="es-PE" sz="3200" b="1" dirty="0" smtClean="0">
                <a:cs typeface="Arial" panose="020B0604020202020204" pitchFamily="34" charset="0"/>
              </a:rPr>
              <a:t>asunto</a:t>
            </a:r>
            <a:r>
              <a:rPr lang="es-PE" sz="3200" dirty="0" smtClean="0">
                <a:cs typeface="Arial" panose="020B0604020202020204" pitchFamily="34" charset="0"/>
              </a:rPr>
              <a:t>” </a:t>
            </a:r>
            <a:r>
              <a:rPr lang="es-PE" sz="3200" dirty="0">
                <a:cs typeface="Arial" panose="020B0604020202020204" pitchFamily="34" charset="0"/>
              </a:rPr>
              <a:t>del correo colocar: </a:t>
            </a:r>
            <a:r>
              <a:rPr lang="es-PE" sz="3200" b="1" dirty="0" err="1">
                <a:cs typeface="Arial" panose="020B0604020202020204" pitchFamily="34" charset="0"/>
              </a:rPr>
              <a:t>xlRIE</a:t>
            </a:r>
            <a:r>
              <a:rPr lang="es-PE" sz="3200" b="1" dirty="0">
                <a:cs typeface="Arial" panose="020B0604020202020204" pitchFamily="34" charset="0"/>
              </a:rPr>
              <a:t> UGEL </a:t>
            </a:r>
            <a:r>
              <a:rPr lang="es-PE" sz="3200" b="1" dirty="0" err="1">
                <a:cs typeface="Arial" panose="020B0604020202020204" pitchFamily="34" charset="0"/>
              </a:rPr>
              <a:t>xxxxxxxxx</a:t>
            </a:r>
            <a:r>
              <a:rPr lang="es-PE" sz="32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35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39545" y="2767899"/>
            <a:ext cx="3242583" cy="1504739"/>
          </a:xfrm>
        </p:spPr>
        <p:txBody>
          <a:bodyPr>
            <a:no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Muchas Gracias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76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1856504"/>
            <a:ext cx="1007113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200" b="1">
                <a:solidFill>
                  <a:srgbClr val="C00000"/>
                </a:solidFill>
              </a:defRPr>
            </a:lvl1pPr>
          </a:lstStyle>
          <a:p>
            <a:r>
              <a:rPr lang="es-PE" sz="4800" dirty="0"/>
              <a:t>Registro de Instituciones Educativas</a:t>
            </a:r>
          </a:p>
          <a:p>
            <a:r>
              <a:rPr lang="es-PE" b="0" dirty="0"/>
              <a:t>Unidad de Estadística - OSEE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361514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4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38470" y="793630"/>
            <a:ext cx="935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Abreviaturas y acrónimos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644550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" y="1243726"/>
            <a:ext cx="6077910" cy="51458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200" dirty="0"/>
              <a:t>Oficio de la UGEL a la DRE</a:t>
            </a:r>
            <a:r>
              <a:rPr lang="es-PE" sz="3200" dirty="0" smtClean="0"/>
              <a:t>.</a:t>
            </a:r>
            <a:endParaRPr lang="es-PE" sz="32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200" dirty="0"/>
              <a:t>Informe de identificación elaborado y firmado por el equipo RIE de la </a:t>
            </a:r>
            <a:r>
              <a:rPr lang="es-PE" sz="3200" dirty="0" smtClean="0"/>
              <a:t>UGEL.</a:t>
            </a:r>
            <a:endParaRPr lang="es-PE" sz="32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sz="3200" dirty="0"/>
              <a:t>Medio de almacenamiento de archivos digitales (CD, DVD, SD o USB) </a:t>
            </a:r>
            <a:r>
              <a:rPr lang="es-PE" sz="3200" dirty="0" smtClean="0"/>
              <a:t>conteniendo toda la información de las IIEE identificadas.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sz="3200" dirty="0" smtClean="0"/>
              <a:t>Oficio o RD de conformación del Equipo RIE.</a:t>
            </a:r>
            <a:endParaRPr lang="es-PE" sz="3200" dirty="0"/>
          </a:p>
        </p:txBody>
      </p:sp>
      <p:pic>
        <p:nvPicPr>
          <p:cNvPr id="5" name="Gráfico 4" descr="Disco óptico">
            <a:extLst>
              <a:ext uri="{FF2B5EF4-FFF2-40B4-BE49-F238E27FC236}">
                <a16:creationId xmlns:a16="http://schemas.microsoft.com/office/drawing/2014/main" xmlns="" id="{F5A2532F-027F-4A86-A10A-6087C298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320" t="8600" r="6509" b="9637"/>
          <a:stretch/>
        </p:blipFill>
        <p:spPr>
          <a:xfrm>
            <a:off x="6903307" y="4008256"/>
            <a:ext cx="1973891" cy="1851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19ED27-2FB0-4F46-A9B8-3078C6906E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79" y="1006231"/>
            <a:ext cx="1914952" cy="1914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944" y="136934"/>
            <a:ext cx="7440112" cy="5355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6E92F82-055E-47AE-9453-9493E33A6968}"/>
              </a:ext>
            </a:extLst>
          </p:cNvPr>
          <p:cNvSpPr txBox="1"/>
          <p:nvPr/>
        </p:nvSpPr>
        <p:spPr>
          <a:xfrm>
            <a:off x="6584109" y="6002676"/>
            <a:ext cx="296453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FF0000"/>
                </a:solidFill>
              </a:rPr>
              <a:t>UGEL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B753CCE-4273-4466-8A40-F83739590920}"/>
              </a:ext>
            </a:extLst>
          </p:cNvPr>
          <p:cNvSpPr txBox="1"/>
          <p:nvPr/>
        </p:nvSpPr>
        <p:spPr>
          <a:xfrm>
            <a:off x="10756190" y="2767280"/>
            <a:ext cx="1420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b="1" dirty="0">
                <a:solidFill>
                  <a:schemeClr val="accent5"/>
                </a:solidFill>
              </a:rPr>
              <a:t>DRE/ GRE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FC1B1D39-5EE1-4D91-A4A9-9E15659F487D}"/>
              </a:ext>
            </a:extLst>
          </p:cNvPr>
          <p:cNvSpPr/>
          <p:nvPr/>
        </p:nvSpPr>
        <p:spPr>
          <a:xfrm>
            <a:off x="9456873" y="2560866"/>
            <a:ext cx="1194112" cy="1907741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xmlns="" id="{D9891CBB-7924-4602-A96B-6A12905F7AE5}"/>
              </a:ext>
            </a:extLst>
          </p:cNvPr>
          <p:cNvSpPr/>
          <p:nvPr/>
        </p:nvSpPr>
        <p:spPr>
          <a:xfrm>
            <a:off x="7620278" y="3346879"/>
            <a:ext cx="437321" cy="469747"/>
          </a:xfrm>
          <a:prstGeom prst="plus">
            <a:avLst>
              <a:gd name="adj" fmla="val 340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8989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" y="1053418"/>
            <a:ext cx="2134210" cy="1824213"/>
          </a:xfrm>
          <a:prstGeom prst="rect">
            <a:avLst/>
          </a:prstGeom>
        </p:spPr>
      </p:pic>
      <p:sp>
        <p:nvSpPr>
          <p:cNvPr id="18" name="Diagrama de flujo: multidocumento 17">
            <a:extLst>
              <a:ext uri="{FF2B5EF4-FFF2-40B4-BE49-F238E27FC236}">
                <a16:creationId xmlns:a16="http://schemas.microsoft.com/office/drawing/2014/main" xmlns="" id="{A9292ED5-4564-4031-A0DE-3D3271C44911}"/>
              </a:ext>
            </a:extLst>
          </p:cNvPr>
          <p:cNvSpPr/>
          <p:nvPr/>
        </p:nvSpPr>
        <p:spPr>
          <a:xfrm>
            <a:off x="7036367" y="1184221"/>
            <a:ext cx="4811080" cy="2937205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88659"/>
            <a:ext cx="4144717" cy="22663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E" sz="3200" b="1" dirty="0"/>
              <a:t>Herramienta xlRIE</a:t>
            </a:r>
          </a:p>
          <a:p>
            <a:pPr marL="0" indent="0" algn="just">
              <a:buNone/>
            </a:pPr>
            <a:r>
              <a:rPr lang="es-PE" sz="3200" dirty="0" smtClean="0"/>
              <a:t>Archivo </a:t>
            </a:r>
            <a:r>
              <a:rPr lang="es-PE" sz="3200" dirty="0" err="1" smtClean="0"/>
              <a:t>zip</a:t>
            </a:r>
            <a:r>
              <a:rPr lang="es-PE" sz="3200" dirty="0" smtClean="0"/>
              <a:t> conteniendo toda </a:t>
            </a:r>
            <a:r>
              <a:rPr lang="es-PE" sz="3200" dirty="0"/>
              <a:t>la información de las IIEE identificadas.</a:t>
            </a:r>
          </a:p>
        </p:txBody>
      </p:sp>
      <p:pic>
        <p:nvPicPr>
          <p:cNvPr id="5" name="Gráfico 4" descr="Disco óptico">
            <a:extLst>
              <a:ext uri="{FF2B5EF4-FFF2-40B4-BE49-F238E27FC236}">
                <a16:creationId xmlns:a16="http://schemas.microsoft.com/office/drawing/2014/main" xmlns="" id="{F5A2532F-027F-4A86-A10A-6087C298E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8325" t="9923" r="8628" b="10406"/>
          <a:stretch/>
        </p:blipFill>
        <p:spPr>
          <a:xfrm>
            <a:off x="4248340" y="1732766"/>
            <a:ext cx="2110075" cy="2024305"/>
          </a:xfrm>
          <a:prstGeom prst="rect">
            <a:avLst/>
          </a:prstGeom>
        </p:spPr>
      </p:pic>
      <p:pic>
        <p:nvPicPr>
          <p:cNvPr id="15" name="Imagen 14" descr="Imagen que contiene señal, texto&#10;&#10;Descripción generada con confianza muy alta">
            <a:extLst>
              <a:ext uri="{FF2B5EF4-FFF2-40B4-BE49-F238E27FC236}">
                <a16:creationId xmlns:a16="http://schemas.microsoft.com/office/drawing/2014/main" xmlns="" id="{46F8B74A-D573-4501-88F5-3225DD24D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12" y="1965525"/>
            <a:ext cx="2061411" cy="2024305"/>
          </a:xfrm>
          <a:prstGeom prst="rect">
            <a:avLst/>
          </a:prstGeom>
        </p:spPr>
      </p:pic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6394255" y="4544427"/>
            <a:ext cx="5793830" cy="2311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3200" b="1" dirty="0"/>
              <a:t>Versión digital de documentos</a:t>
            </a:r>
          </a:p>
          <a:p>
            <a:pPr marL="0" indent="0" algn="just">
              <a:buNone/>
            </a:pPr>
            <a:r>
              <a:rPr lang="es-PE" sz="3200" dirty="0"/>
              <a:t>Versiones digitales (escaneado) de los actos resolutivos o documentos </a:t>
            </a:r>
            <a:r>
              <a:rPr lang="es-PE" sz="3200" dirty="0" err="1"/>
              <a:t>sustentarios</a:t>
            </a:r>
            <a:r>
              <a:rPr lang="es-PE" sz="3200" dirty="0"/>
              <a:t>, oficios de búsqueda documental y fichas de IE.</a:t>
            </a:r>
          </a:p>
        </p:txBody>
      </p:sp>
      <p:pic>
        <p:nvPicPr>
          <p:cNvPr id="25" name="Imagen 24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6A964B7E-F76A-4D6F-B283-D0FE8AEE7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1" y="1835243"/>
            <a:ext cx="748653" cy="800508"/>
          </a:xfrm>
          <a:prstGeom prst="rect">
            <a:avLst/>
          </a:prstGeom>
        </p:spPr>
      </p:pic>
      <p:pic>
        <p:nvPicPr>
          <p:cNvPr id="26" name="Imagen 25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D4258CB1-A88B-4580-9EF2-309201B58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19" y="1835243"/>
            <a:ext cx="748653" cy="800508"/>
          </a:xfrm>
          <a:prstGeom prst="rect">
            <a:avLst/>
          </a:prstGeom>
        </p:spPr>
      </p:pic>
      <p:pic>
        <p:nvPicPr>
          <p:cNvPr id="27" name="Imagen 26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AAAE77B6-B214-435B-A9D8-1A51802767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17" y="1835243"/>
            <a:ext cx="748653" cy="800508"/>
          </a:xfrm>
          <a:prstGeom prst="rect">
            <a:avLst/>
          </a:prstGeom>
        </p:spPr>
      </p:pic>
      <p:pic>
        <p:nvPicPr>
          <p:cNvPr id="28" name="Imagen 27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A46816A5-9D3D-438C-A28E-89A332C00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27" y="1835243"/>
            <a:ext cx="748653" cy="800508"/>
          </a:xfrm>
          <a:prstGeom prst="rect">
            <a:avLst/>
          </a:prstGeom>
        </p:spPr>
      </p:pic>
      <p:pic>
        <p:nvPicPr>
          <p:cNvPr id="29" name="Imagen 28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09991B74-0D47-4E10-AB42-86B4875A18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1" y="2818543"/>
            <a:ext cx="748653" cy="800508"/>
          </a:xfrm>
          <a:prstGeom prst="rect">
            <a:avLst/>
          </a:prstGeom>
        </p:spPr>
      </p:pic>
      <p:pic>
        <p:nvPicPr>
          <p:cNvPr id="30" name="Imagen 29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9C1C881A-E1F5-4D22-87F8-CCCF4F786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45" y="2818543"/>
            <a:ext cx="748653" cy="800508"/>
          </a:xfrm>
          <a:prstGeom prst="rect">
            <a:avLst/>
          </a:prstGeom>
        </p:spPr>
      </p:pic>
      <p:pic>
        <p:nvPicPr>
          <p:cNvPr id="31" name="Imagen 30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2865CDFF-2E51-4D76-9118-F2F6C9812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669" y="2818543"/>
            <a:ext cx="748653" cy="800508"/>
          </a:xfrm>
          <a:prstGeom prst="rect">
            <a:avLst/>
          </a:prstGeom>
        </p:spPr>
      </p:pic>
      <p:sp>
        <p:nvSpPr>
          <p:cNvPr id="33" name="Abrir llave 32">
            <a:extLst>
              <a:ext uri="{FF2B5EF4-FFF2-40B4-BE49-F238E27FC236}">
                <a16:creationId xmlns:a16="http://schemas.microsoft.com/office/drawing/2014/main" xmlns="" id="{8DA0AF22-C246-41EB-AD41-E6A67DB5A87E}"/>
              </a:ext>
            </a:extLst>
          </p:cNvPr>
          <p:cNvSpPr/>
          <p:nvPr/>
        </p:nvSpPr>
        <p:spPr>
          <a:xfrm>
            <a:off x="6460515" y="1183076"/>
            <a:ext cx="503045" cy="31236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Abrir llave 33">
            <a:extLst>
              <a:ext uri="{FF2B5EF4-FFF2-40B4-BE49-F238E27FC236}">
                <a16:creationId xmlns:a16="http://schemas.microsoft.com/office/drawing/2014/main" xmlns="" id="{11A30000-ACD8-41D4-B8DE-D65DB38698E2}"/>
              </a:ext>
            </a:extLst>
          </p:cNvPr>
          <p:cNvSpPr/>
          <p:nvPr/>
        </p:nvSpPr>
        <p:spPr>
          <a:xfrm flipH="1">
            <a:off x="3738723" y="1183076"/>
            <a:ext cx="405993" cy="31236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66424"/>
            <a:ext cx="869672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Contenido del </a:t>
            </a: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CD, </a:t>
            </a: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DVD o USB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7498" y="11731"/>
            <a:ext cx="611951" cy="587190"/>
          </a:xfrm>
          <a:prstGeom prst="rect">
            <a:avLst/>
          </a:prstGeom>
        </p:spPr>
      </p:pic>
      <p:sp>
        <p:nvSpPr>
          <p:cNvPr id="2" name="AutoShape 2" descr="Resultado de imagen para zipe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4" descr="Resultado de imagen para zipe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807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11823"/>
          <a:stretch/>
        </p:blipFill>
        <p:spPr>
          <a:xfrm>
            <a:off x="7297615" y="916788"/>
            <a:ext cx="4828700" cy="12518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66424"/>
            <a:ext cx="869672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Contenido del </a:t>
            </a: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CD, </a:t>
            </a: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DVD o USB </a:t>
            </a:r>
          </a:p>
        </p:txBody>
      </p:sp>
      <p:pic>
        <p:nvPicPr>
          <p:cNvPr id="22" name="Marcador de contenido 2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04" t="9354" r="62703" b="49252"/>
          <a:stretch/>
        </p:blipFill>
        <p:spPr>
          <a:xfrm>
            <a:off x="140046" y="928474"/>
            <a:ext cx="4867414" cy="4824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6906"/>
          <a:stretch/>
        </p:blipFill>
        <p:spPr>
          <a:xfrm>
            <a:off x="140045" y="6188333"/>
            <a:ext cx="4867415" cy="474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03949" y="5777808"/>
            <a:ext cx="17166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000" dirty="0" smtClean="0"/>
              <a:t>…</a:t>
            </a:r>
            <a:endParaRPr lang="es-PE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150" t="-1" r="30683" b="-4350"/>
          <a:stretch/>
        </p:blipFill>
        <p:spPr>
          <a:xfrm>
            <a:off x="7375974" y="2645416"/>
            <a:ext cx="4691383" cy="3656772"/>
          </a:xfrm>
          <a:prstGeom prst="rect">
            <a:avLst/>
          </a:prstGeom>
        </p:spPr>
      </p:pic>
      <p:sp>
        <p:nvSpPr>
          <p:cNvPr id="14" name="Abrir llave 13"/>
          <p:cNvSpPr/>
          <p:nvPr/>
        </p:nvSpPr>
        <p:spPr>
          <a:xfrm>
            <a:off x="7029010" y="729762"/>
            <a:ext cx="222457" cy="5958591"/>
          </a:xfrm>
          <a:prstGeom prst="leftBrace">
            <a:avLst>
              <a:gd name="adj1" fmla="val 8333"/>
              <a:gd name="adj2" fmla="val 856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250168" y="1178275"/>
            <a:ext cx="4757292" cy="284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/>
          <p:cNvSpPr/>
          <p:nvPr/>
        </p:nvSpPr>
        <p:spPr>
          <a:xfrm>
            <a:off x="7321069" y="1509362"/>
            <a:ext cx="4805246" cy="162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Abrir llave 35"/>
          <p:cNvSpPr/>
          <p:nvPr/>
        </p:nvSpPr>
        <p:spPr>
          <a:xfrm rot="5400000">
            <a:off x="9603023" y="80952"/>
            <a:ext cx="251326" cy="4844560"/>
          </a:xfrm>
          <a:prstGeom prst="leftBrace">
            <a:avLst>
              <a:gd name="adj1" fmla="val 8333"/>
              <a:gd name="adj2" fmla="val 4972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938" y="14106"/>
            <a:ext cx="611951" cy="587190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 rot="5400000">
            <a:off x="9467339" y="1832507"/>
            <a:ext cx="522157" cy="3740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5127603" y="6226688"/>
            <a:ext cx="14953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Oficios</a:t>
            </a:r>
            <a:endParaRPr lang="es-PE" sz="30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117582" y="3079632"/>
            <a:ext cx="18231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Actos</a:t>
            </a:r>
          </a:p>
          <a:p>
            <a:r>
              <a:rPr lang="es-MX" sz="3000" b="1" dirty="0" smtClean="0"/>
              <a:t>Resolutivos</a:t>
            </a:r>
            <a:endParaRPr lang="es-PE" sz="3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126113" y="1042329"/>
            <a:ext cx="9697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err="1" smtClean="0"/>
              <a:t>xlRIE</a:t>
            </a:r>
            <a:endParaRPr lang="es-PE" sz="3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643970" y="6297849"/>
            <a:ext cx="2743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3000" b="1" dirty="0" smtClean="0"/>
              <a:t>Fichas de IE (</a:t>
            </a:r>
            <a:r>
              <a:rPr lang="es-MX" sz="3000" b="1" dirty="0" err="1" smtClean="0"/>
              <a:t>pdf</a:t>
            </a:r>
            <a:r>
              <a:rPr lang="es-MX" sz="3000" b="1" dirty="0" smtClean="0"/>
              <a:t>)</a:t>
            </a:r>
            <a:endParaRPr lang="es-PE" sz="3000" b="1" dirty="0"/>
          </a:p>
        </p:txBody>
      </p:sp>
      <p:pic>
        <p:nvPicPr>
          <p:cNvPr id="23" name="Imagen 22"/>
          <p:cNvPicPr/>
          <p:nvPr/>
        </p:nvPicPr>
        <p:blipFill rotWithShape="1">
          <a:blip r:embed="rId7"/>
          <a:srcRect l="11905" t="11903" r="76312" b="86094"/>
          <a:stretch/>
        </p:blipFill>
        <p:spPr>
          <a:xfrm>
            <a:off x="262326" y="1219200"/>
            <a:ext cx="2220898" cy="206188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6372789" y="1065121"/>
            <a:ext cx="522157" cy="3740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7407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315341"/>
            <a:ext cx="8723224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Versión digital de los actos resolutivos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097724"/>
            <a:ext cx="7381461" cy="5600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3000" dirty="0"/>
              <a:t>Los archivos deben guardarse en </a:t>
            </a:r>
            <a:r>
              <a:rPr lang="es-PE" sz="3000" b="1" dirty="0">
                <a:solidFill>
                  <a:srgbClr val="0070C0"/>
                </a:solidFill>
              </a:rPr>
              <a:t>formato </a:t>
            </a:r>
            <a:r>
              <a:rPr lang="es-PE" sz="3000" b="1" dirty="0" err="1">
                <a:solidFill>
                  <a:srgbClr val="0070C0"/>
                </a:solidFill>
              </a:rPr>
              <a:t>pdf</a:t>
            </a:r>
            <a:r>
              <a:rPr lang="es-PE" sz="3000" dirty="0"/>
              <a:t>.</a:t>
            </a:r>
          </a:p>
          <a:p>
            <a:pPr algn="just"/>
            <a:r>
              <a:rPr lang="es-PE" sz="3000" dirty="0"/>
              <a:t>Debe mantenerse el </a:t>
            </a:r>
            <a:r>
              <a:rPr lang="es-PE" sz="3000" b="1" dirty="0">
                <a:solidFill>
                  <a:srgbClr val="0070C0"/>
                </a:solidFill>
              </a:rPr>
              <a:t>tamaño original </a:t>
            </a:r>
            <a:r>
              <a:rPr lang="es-PE" sz="3000" dirty="0"/>
              <a:t>del documento. No se </a:t>
            </a:r>
            <a:r>
              <a:rPr lang="es-PE" sz="3000" dirty="0" smtClean="0"/>
              <a:t>deben hacer </a:t>
            </a:r>
            <a:r>
              <a:rPr lang="es-PE" sz="3000" dirty="0"/>
              <a:t>reducciones.</a:t>
            </a:r>
          </a:p>
          <a:p>
            <a:pPr algn="just"/>
            <a:r>
              <a:rPr lang="es-PE" sz="3000" dirty="0"/>
              <a:t>La resolución debe garantizar que la información consignada sea </a:t>
            </a:r>
            <a:r>
              <a:rPr lang="es-PE" sz="3000" b="1" dirty="0">
                <a:solidFill>
                  <a:srgbClr val="0070C0"/>
                </a:solidFill>
              </a:rPr>
              <a:t>legible</a:t>
            </a:r>
            <a:r>
              <a:rPr lang="es-PE" sz="3000" dirty="0"/>
              <a:t>.</a:t>
            </a:r>
          </a:p>
          <a:p>
            <a:pPr algn="just"/>
            <a:r>
              <a:rPr lang="es-PE" sz="3000" dirty="0"/>
              <a:t>Cuando el documento o acto resolutivo contenga varias páginas, todas deberán guardarse </a:t>
            </a:r>
            <a:r>
              <a:rPr lang="es-PE" sz="3000" b="1" dirty="0">
                <a:solidFill>
                  <a:srgbClr val="0070C0"/>
                </a:solidFill>
              </a:rPr>
              <a:t>como un </a:t>
            </a:r>
            <a:r>
              <a:rPr lang="es-PE" sz="3000" b="1" dirty="0" smtClean="0">
                <a:solidFill>
                  <a:srgbClr val="0070C0"/>
                </a:solidFill>
              </a:rPr>
              <a:t>solo </a:t>
            </a:r>
            <a:r>
              <a:rPr lang="es-PE" sz="3000" b="1" dirty="0">
                <a:solidFill>
                  <a:srgbClr val="0070C0"/>
                </a:solidFill>
              </a:rPr>
              <a:t>archivo</a:t>
            </a:r>
            <a:r>
              <a:rPr lang="es-PE" sz="3000" dirty="0"/>
              <a:t>.</a:t>
            </a:r>
          </a:p>
          <a:p>
            <a:pPr algn="just"/>
            <a:r>
              <a:rPr lang="es-PE" sz="3000" dirty="0"/>
              <a:t>Para </a:t>
            </a:r>
            <a:r>
              <a:rPr lang="es-PE" sz="3000" dirty="0" smtClean="0"/>
              <a:t>documentos antiguos </a:t>
            </a:r>
            <a:r>
              <a:rPr lang="es-PE" sz="3000" dirty="0"/>
              <a:t>se recomienda </a:t>
            </a:r>
            <a:r>
              <a:rPr lang="es-PE" sz="3000" b="1" dirty="0">
                <a:solidFill>
                  <a:srgbClr val="0070C0"/>
                </a:solidFill>
              </a:rPr>
              <a:t>usar una </a:t>
            </a:r>
            <a:r>
              <a:rPr lang="es-PE" sz="3000" b="1" dirty="0" smtClean="0">
                <a:solidFill>
                  <a:srgbClr val="0070C0"/>
                </a:solidFill>
              </a:rPr>
              <a:t>cámara </a:t>
            </a:r>
            <a:r>
              <a:rPr lang="es-PE" sz="3000" b="1" dirty="0">
                <a:solidFill>
                  <a:srgbClr val="0070C0"/>
                </a:solidFill>
              </a:rPr>
              <a:t>digital </a:t>
            </a:r>
            <a:r>
              <a:rPr lang="es-PE" sz="3000" dirty="0"/>
              <a:t>para no deteriorar el documento.</a:t>
            </a:r>
          </a:p>
          <a:p>
            <a:pPr algn="just"/>
            <a:endParaRPr lang="es-PE" sz="3000" dirty="0"/>
          </a:p>
          <a:p>
            <a:pPr marL="0" indent="0" algn="just">
              <a:buNone/>
            </a:pPr>
            <a:endParaRPr lang="es-PE" sz="3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994389A-DE90-428F-9794-860A8DDB4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02" y="636761"/>
            <a:ext cx="2533331" cy="2533331"/>
          </a:xfrm>
          <a:prstGeom prst="rect">
            <a:avLst/>
          </a:prstGeom>
        </p:spPr>
      </p:pic>
      <p:pic>
        <p:nvPicPr>
          <p:cNvPr id="16" name="Imagen 15" descr="Imagen que contiene texto&#10;&#10;Descripción generada con confianza muy alta">
            <a:extLst>
              <a:ext uri="{FF2B5EF4-FFF2-40B4-BE49-F238E27FC236}">
                <a16:creationId xmlns:a16="http://schemas.microsoft.com/office/drawing/2014/main" xmlns="" id="{F966E006-744A-4E2C-A535-0788B7E10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03" y="3304711"/>
            <a:ext cx="2594919" cy="3459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0CD8A57-DBAC-4333-8CF7-91660FB14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18" y="1557545"/>
            <a:ext cx="1789075" cy="1789075"/>
          </a:xfrm>
          <a:prstGeom prst="rect">
            <a:avLst/>
          </a:prstGeom>
        </p:spPr>
      </p:pic>
      <p:pic>
        <p:nvPicPr>
          <p:cNvPr id="1026" name="Picture 2" descr="Resultado de imagen para pdf">
            <a:extLst>
              <a:ext uri="{FF2B5EF4-FFF2-40B4-BE49-F238E27FC236}">
                <a16:creationId xmlns:a16="http://schemas.microsoft.com/office/drawing/2014/main" xmlns="" id="{806FC233-4695-4A78-8029-B6DF7D97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25" y="3238162"/>
            <a:ext cx="927146" cy="927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231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1" y="315341"/>
            <a:ext cx="860019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Rotulado de archivos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5923418" y="1210726"/>
            <a:ext cx="6228826" cy="501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Los archivos de los documentos </a:t>
            </a:r>
            <a:r>
              <a:rPr lang="es-PE" sz="3000" dirty="0" err="1"/>
              <a:t>sustentarios</a:t>
            </a:r>
            <a:r>
              <a:rPr lang="es-PE" sz="3000" dirty="0"/>
              <a:t> copiados en el medio digital de almacenamiento se rotularán usando </a:t>
            </a:r>
            <a:r>
              <a:rPr lang="es-PE" sz="3000" b="1" dirty="0"/>
              <a:t>el código temporal de IE asignado</a:t>
            </a:r>
            <a:r>
              <a:rPr lang="es-PE" sz="3000" dirty="0"/>
              <a:t> por la UE (</a:t>
            </a:r>
            <a:r>
              <a:rPr lang="es-PE" sz="3000" dirty="0" err="1"/>
              <a:t>Cod_ied_N</a:t>
            </a:r>
            <a:r>
              <a:rPr lang="es-PE" sz="3000" dirty="0"/>
              <a:t>) seguido del </a:t>
            </a:r>
            <a:r>
              <a:rPr lang="es-PE" sz="3000" b="1" dirty="0"/>
              <a:t>evento registral </a:t>
            </a:r>
            <a:r>
              <a:rPr lang="es-PE" sz="3000" dirty="0"/>
              <a:t>que es motivo de la resolución.</a:t>
            </a:r>
          </a:p>
          <a:p>
            <a:pPr marL="0" indent="0" algn="just">
              <a:buNone/>
            </a:pPr>
            <a:r>
              <a:rPr lang="es-PE" sz="3000" dirty="0"/>
              <a:t>En caso de haber dos o más eventos registrales iguales para la misma IE podrán añadir el número 1, 2 o 3 al final del nombre, para diferenciarlos.</a:t>
            </a:r>
          </a:p>
        </p:txBody>
      </p:sp>
      <p:pic>
        <p:nvPicPr>
          <p:cNvPr id="25" name="Imagen 24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6A964B7E-F76A-4D6F-B283-D0FE8AEE7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6" y="1223977"/>
            <a:ext cx="748653" cy="800508"/>
          </a:xfrm>
          <a:prstGeom prst="rect">
            <a:avLst/>
          </a:prstGeom>
        </p:spPr>
      </p:pic>
      <p:pic>
        <p:nvPicPr>
          <p:cNvPr id="26" name="Imagen 25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D4258CB1-A88B-4580-9EF2-309201B58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5" y="2379472"/>
            <a:ext cx="748653" cy="800508"/>
          </a:xfrm>
          <a:prstGeom prst="rect">
            <a:avLst/>
          </a:prstGeom>
        </p:spPr>
      </p:pic>
      <p:pic>
        <p:nvPicPr>
          <p:cNvPr id="27" name="Imagen 26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AAAE77B6-B214-435B-A9D8-1A5180276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4" y="3534967"/>
            <a:ext cx="748653" cy="800508"/>
          </a:xfrm>
          <a:prstGeom prst="rect">
            <a:avLst/>
          </a:prstGeom>
        </p:spPr>
      </p:pic>
      <p:pic>
        <p:nvPicPr>
          <p:cNvPr id="29" name="Imagen 28" descr="Imagen que contiene señal&#10;&#10;Descripción generada con confianza alta">
            <a:extLst>
              <a:ext uri="{FF2B5EF4-FFF2-40B4-BE49-F238E27FC236}">
                <a16:creationId xmlns:a16="http://schemas.microsoft.com/office/drawing/2014/main" xmlns="" id="{09991B74-0D47-4E10-AB42-86B4875A1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3" y="4690462"/>
            <a:ext cx="748653" cy="8005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BF2B1E3-152C-486D-B502-6AA21A5B1FE0}"/>
              </a:ext>
            </a:extLst>
          </p:cNvPr>
          <p:cNvSpPr txBox="1"/>
          <p:nvPr/>
        </p:nvSpPr>
        <p:spPr>
          <a:xfrm>
            <a:off x="1034742" y="1562820"/>
            <a:ext cx="4723334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600" dirty="0" err="1">
                <a:highlight>
                  <a:srgbClr val="D2DEEF"/>
                </a:highlight>
              </a:rPr>
              <a:t>Cod_ied_N</a:t>
            </a:r>
            <a:r>
              <a:rPr lang="es-PE" sz="2600" dirty="0">
                <a:highlight>
                  <a:srgbClr val="D2DEEF"/>
                </a:highlight>
              </a:rPr>
              <a:t> + Evento Registral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F4E6E31-C23C-4A49-A541-62785382B832}"/>
              </a:ext>
            </a:extLst>
          </p:cNvPr>
          <p:cNvSpPr txBox="1"/>
          <p:nvPr/>
        </p:nvSpPr>
        <p:spPr>
          <a:xfrm>
            <a:off x="1034741" y="2718315"/>
            <a:ext cx="47233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600" dirty="0"/>
              <a:t>04187563 Apertura de IE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4FA5B34-7CFC-4031-A1F7-91D579877897}"/>
              </a:ext>
            </a:extLst>
          </p:cNvPr>
          <p:cNvSpPr txBox="1"/>
          <p:nvPr/>
        </p:nvSpPr>
        <p:spPr>
          <a:xfrm>
            <a:off x="1034741" y="3873810"/>
            <a:ext cx="47233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600" dirty="0"/>
              <a:t>04187563 Ampliación de servicio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DC086407-D1ED-4E3B-83D3-F8CFACFFE79C}"/>
              </a:ext>
            </a:extLst>
          </p:cNvPr>
          <p:cNvSpPr txBox="1"/>
          <p:nvPr/>
        </p:nvSpPr>
        <p:spPr>
          <a:xfrm>
            <a:off x="1034741" y="5029305"/>
            <a:ext cx="47233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600" dirty="0"/>
              <a:t>04187563 Cambio de director</a:t>
            </a:r>
          </a:p>
        </p:txBody>
      </p:sp>
    </p:spTree>
    <p:extLst>
      <p:ext uri="{BB962C8B-B14F-4D97-AF65-F5344CB8AC3E}">
        <p14:creationId xmlns:p14="http://schemas.microsoft.com/office/powerpoint/2010/main" val="1236882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19981"/>
            <a:ext cx="7969611" cy="597325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dirty="0" smtClean="0"/>
              <a:t>Todos(as) </a:t>
            </a:r>
            <a:r>
              <a:rPr lang="es-PE" dirty="0"/>
              <a:t>los miembros del equipo </a:t>
            </a:r>
            <a:r>
              <a:rPr lang="es-PE" dirty="0" smtClean="0"/>
              <a:t>deben visar o </a:t>
            </a:r>
            <a:r>
              <a:rPr lang="es-PE" dirty="0"/>
              <a:t>firmar todas las hojas del informe, incluido los anexos</a:t>
            </a:r>
            <a:r>
              <a:rPr lang="es-PE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MX" dirty="0" smtClean="0"/>
              <a:t>El informe debe estar firmado por el director de UGEL o contar con un oficio suyo que lo remite a la DRE/GRE. </a:t>
            </a:r>
            <a:endParaRPr lang="es-PE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dirty="0"/>
              <a:t>Todos(as) los miembros del equipo RIE deben contar con un documento que oficialice su encargo (</a:t>
            </a:r>
            <a:r>
              <a:rPr lang="es-PE" dirty="0" smtClean="0"/>
              <a:t>resolución, oficio </a:t>
            </a:r>
            <a:r>
              <a:rPr lang="es-PE" dirty="0"/>
              <a:t>o memorándum de asignación de funciones u otro que corresponda)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s-PE" dirty="0" smtClean="0"/>
              <a:t>Adjuntar al informe de identificación de IIEE el último documento (oficio o resolución) que comunique la </a:t>
            </a:r>
            <a:r>
              <a:rPr lang="es-PE" dirty="0"/>
              <a:t>conformación del </a:t>
            </a:r>
            <a:r>
              <a:rPr lang="es-PE" dirty="0" smtClean="0"/>
              <a:t>equipo.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B496679-1C49-4EAA-9A4A-FCAEC766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39" y="93281"/>
            <a:ext cx="7752522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Consideraciones para el Equipo RIE</a:t>
            </a:r>
          </a:p>
        </p:txBody>
      </p:sp>
      <p:pic>
        <p:nvPicPr>
          <p:cNvPr id="7" name="Gráfico 62" descr="Usuarios">
            <a:extLst>
              <a:ext uri="{FF2B5EF4-FFF2-40B4-BE49-F238E27FC236}">
                <a16:creationId xmlns:a16="http://schemas.microsoft.com/office/drawing/2014/main" xmlns="" id="{9C54C368-8A31-4B2A-B3CD-3CAAE02CF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758" t="19127" r="4840" b="19039"/>
          <a:stretch/>
        </p:blipFill>
        <p:spPr>
          <a:xfrm>
            <a:off x="8852553" y="4342700"/>
            <a:ext cx="2333457" cy="15960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F0ED050-5B90-4DCB-A24D-A75729F5B975}"/>
              </a:ext>
            </a:extLst>
          </p:cNvPr>
          <p:cNvSpPr/>
          <p:nvPr/>
        </p:nvSpPr>
        <p:spPr>
          <a:xfrm>
            <a:off x="8567351" y="3842181"/>
            <a:ext cx="2850291" cy="28955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Gráfico 63" descr="Documento">
            <a:extLst>
              <a:ext uri="{FF2B5EF4-FFF2-40B4-BE49-F238E27FC236}">
                <a16:creationId xmlns:a16="http://schemas.microsoft.com/office/drawing/2014/main" xmlns="" id="{B73FFD36-AC4A-4482-A244-6D1A97097F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74219" y="3633809"/>
            <a:ext cx="1417781" cy="1417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9611" y="884742"/>
            <a:ext cx="1932283" cy="27609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6065" y="884741"/>
            <a:ext cx="1982632" cy="27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1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17330</TotalTime>
  <Words>1428</Words>
  <Application>Microsoft Office PowerPoint</Application>
  <PresentationFormat>Panorámica</PresentationFormat>
  <Paragraphs>244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Batang</vt:lpstr>
      <vt:lpstr>&amp;quot</vt:lpstr>
      <vt:lpstr>Arial</vt:lpstr>
      <vt:lpstr>Calibri</vt:lpstr>
      <vt:lpstr>Calibri Light</vt:lpstr>
      <vt:lpstr>Microsoft Sans Serif</vt:lpstr>
      <vt:lpstr>Perpetua</vt:lpstr>
      <vt:lpstr>Times New Roman</vt:lpstr>
      <vt:lpstr>Webdings</vt:lpstr>
      <vt:lpstr>Wingdings</vt:lpstr>
      <vt:lpstr>Tema de Office</vt:lpstr>
      <vt:lpstr>Presentación de PowerPoint</vt:lpstr>
      <vt:lpstr>Presentación de PowerPoint</vt:lpstr>
      <vt:lpstr>Presentación de PowerPoint</vt:lpstr>
      <vt:lpstr>Contenido</vt:lpstr>
      <vt:lpstr>Contenido del CD, DVD o USB </vt:lpstr>
      <vt:lpstr>Contenido del CD, DVD o USB </vt:lpstr>
      <vt:lpstr>Versión digital de los actos resolutivos</vt:lpstr>
      <vt:lpstr>Rotulado de archivos</vt:lpstr>
      <vt:lpstr>Consideraciones para el Equipo RIE</vt:lpstr>
      <vt:lpstr>Informe de identificación (1)</vt:lpstr>
      <vt:lpstr>Informe de identificación (2) Parte 2-a Búsqueda documental - Ejemplo</vt:lpstr>
      <vt:lpstr>Informe de identificación (3) Parte 2-b Visitas a IIEE - Ejemplo</vt:lpstr>
      <vt:lpstr>Informe de identificación (4)</vt:lpstr>
      <vt:lpstr>Informe de identificación (5)</vt:lpstr>
      <vt:lpstr>Informe de identificación (6) Anexo 1 - Relación de IIEE identificadas</vt:lpstr>
      <vt:lpstr>Informe de identificación (7) Anexo 2 - Información de los grados o años autorizados en los servicios educativos de las IIEE</vt:lpstr>
      <vt:lpstr>Presentación de PowerPoint</vt:lpstr>
      <vt:lpstr>Evaluación de expedientes</vt:lpstr>
      <vt:lpstr>Evaluación general del informe de identificación de IIEE  (1)</vt:lpstr>
      <vt:lpstr>Evaluación general del informe de identificación de IIEE  (2)</vt:lpstr>
      <vt:lpstr>Evaluación general del informe de identificación de IIEE  (3)</vt:lpstr>
      <vt:lpstr>Presentación de PowerPoint</vt:lpstr>
      <vt:lpstr>Estrategias de atención</vt:lpstr>
      <vt:lpstr>Consultas y referencias Herramienta xlRIE</vt:lpstr>
      <vt:lpstr>Muchas Gracias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MINEDU</dc:creator>
  <cp:lastModifiedBy>LUIS FERNANDO DIAZ MONTES</cp:lastModifiedBy>
  <cp:revision>1693</cp:revision>
  <cp:lastPrinted>2016-11-10T17:32:22Z</cp:lastPrinted>
  <dcterms:created xsi:type="dcterms:W3CDTF">2014-10-23T20:47:16Z</dcterms:created>
  <dcterms:modified xsi:type="dcterms:W3CDTF">2019-03-20T20:43:47Z</dcterms:modified>
</cp:coreProperties>
</file>